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sldIdLst>
    <p:sldId id="256" r:id="rId3"/>
    <p:sldId id="326" r:id="rId4"/>
    <p:sldId id="337" r:id="rId5"/>
    <p:sldId id="260" r:id="rId6"/>
    <p:sldId id="318" r:id="rId7"/>
    <p:sldId id="263" r:id="rId8"/>
    <p:sldId id="300" r:id="rId9"/>
    <p:sldId id="331" r:id="rId10"/>
    <p:sldId id="332" r:id="rId11"/>
    <p:sldId id="333" r:id="rId12"/>
    <p:sldId id="334" r:id="rId13"/>
    <p:sldId id="335" r:id="rId14"/>
    <p:sldId id="336" r:id="rId15"/>
    <p:sldId id="312" r:id="rId16"/>
    <p:sldId id="313" r:id="rId17"/>
    <p:sldId id="270" r:id="rId18"/>
    <p:sldId id="296" r:id="rId19"/>
    <p:sldId id="305" r:id="rId20"/>
    <p:sldId id="265" r:id="rId21"/>
    <p:sldId id="298" r:id="rId22"/>
    <p:sldId id="324" r:id="rId23"/>
    <p:sldId id="325" r:id="rId24"/>
    <p:sldId id="320" r:id="rId25"/>
    <p:sldId id="321" r:id="rId26"/>
    <p:sldId id="338" r:id="rId27"/>
    <p:sldId id="339" r:id="rId28"/>
    <p:sldId id="303" r:id="rId29"/>
    <p:sldId id="340" r:id="rId30"/>
    <p:sldId id="341" r:id="rId31"/>
    <p:sldId id="342" r:id="rId32"/>
    <p:sldId id="277" r:id="rId33"/>
    <p:sldId id="31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5"/>
    <p:restoredTop sz="94674"/>
  </p:normalViewPr>
  <p:slideViewPr>
    <p:cSldViewPr snapToGrid="0" snapToObjects="1">
      <p:cViewPr varScale="1">
        <p:scale>
          <a:sx n="74" d="100"/>
          <a:sy n="74" d="100"/>
        </p:scale>
        <p:origin x="552" y="72"/>
      </p:cViewPr>
      <p:guideLst/>
    </p:cSldViewPr>
  </p:slideViewPr>
  <p:notesTextViewPr>
    <p:cViewPr>
      <p:scale>
        <a:sx n="1" d="1"/>
        <a:sy n="1" d="1"/>
      </p:scale>
      <p:origin x="0" y="0"/>
    </p:cViewPr>
  </p:notesTextViewPr>
  <p:sorterViewPr>
    <p:cViewPr>
      <p:scale>
        <a:sx n="100" d="100"/>
        <a:sy n="100" d="100"/>
      </p:scale>
      <p:origin x="0" y="-1072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D8D5E8-DABB-2040-A443-2D5823C4984A}"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9B6FC-512A-814F-99B7-A34A8020E4FC}" type="slidenum">
              <a:rPr lang="en-US" smtClean="0"/>
              <a:t>‹#›</a:t>
            </a:fld>
            <a:endParaRPr lang="en-US"/>
          </a:p>
        </p:txBody>
      </p:sp>
    </p:spTree>
    <p:extLst>
      <p:ext uri="{BB962C8B-B14F-4D97-AF65-F5344CB8AC3E}">
        <p14:creationId xmlns:p14="http://schemas.microsoft.com/office/powerpoint/2010/main" val="1067959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D8D5E8-DABB-2040-A443-2D5823C4984A}"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9B6FC-512A-814F-99B7-A34A8020E4FC}" type="slidenum">
              <a:rPr lang="en-US" smtClean="0"/>
              <a:t>‹#›</a:t>
            </a:fld>
            <a:endParaRPr lang="en-US"/>
          </a:p>
        </p:txBody>
      </p:sp>
    </p:spTree>
    <p:extLst>
      <p:ext uri="{BB962C8B-B14F-4D97-AF65-F5344CB8AC3E}">
        <p14:creationId xmlns:p14="http://schemas.microsoft.com/office/powerpoint/2010/main" val="939796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D8D5E8-DABB-2040-A443-2D5823C4984A}"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9B6FC-512A-814F-99B7-A34A8020E4FC}" type="slidenum">
              <a:rPr lang="en-US" smtClean="0"/>
              <a:t>‹#›</a:t>
            </a:fld>
            <a:endParaRPr lang="en-US"/>
          </a:p>
        </p:txBody>
      </p:sp>
    </p:spTree>
    <p:extLst>
      <p:ext uri="{BB962C8B-B14F-4D97-AF65-F5344CB8AC3E}">
        <p14:creationId xmlns:p14="http://schemas.microsoft.com/office/powerpoint/2010/main" val="4099550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2376" y="2130428"/>
            <a:ext cx="11010025" cy="1470025"/>
          </a:xfrm>
        </p:spPr>
        <p:txBody>
          <a:bodyPr anchor="ctr">
            <a:noAutofit/>
          </a:bodyPr>
          <a:lstStyle>
            <a:lvl1pPr algn="ctr">
              <a:defRPr sz="4800" b="1">
                <a:solidFill>
                  <a:srgbClr val="FFFFFF"/>
                </a:solidFill>
              </a:defRPr>
            </a:lvl1pPr>
          </a:lstStyle>
          <a:p>
            <a:r>
              <a:rPr lang="en-US" smtClean="0"/>
              <a:t>Click to edit Master title style</a:t>
            </a:r>
            <a:endParaRPr lang="en-US"/>
          </a:p>
        </p:txBody>
      </p:sp>
      <p:sp>
        <p:nvSpPr>
          <p:cNvPr id="3" name="Subtitle 2"/>
          <p:cNvSpPr>
            <a:spLocks noGrp="1"/>
          </p:cNvSpPr>
          <p:nvPr>
            <p:ph type="subTitle" idx="1"/>
          </p:nvPr>
        </p:nvSpPr>
        <p:spPr>
          <a:xfrm>
            <a:off x="1367403" y="5026233"/>
            <a:ext cx="9448800" cy="1172999"/>
          </a:xfrm>
        </p:spPr>
        <p:txBody>
          <a:bodyPr>
            <a:normAutofit/>
          </a:bodyPr>
          <a:lstStyle>
            <a:lvl1pPr marL="0" indent="0" algn="ctr">
              <a:buNone/>
              <a:defRPr sz="2800">
                <a:solidFill>
                  <a:srgbClr val="0000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7" name="Rectangle 6"/>
          <p:cNvSpPr/>
          <p:nvPr userDrawn="1"/>
        </p:nvSpPr>
        <p:spPr>
          <a:xfrm>
            <a:off x="3299828" y="6202092"/>
            <a:ext cx="8598305" cy="424732"/>
          </a:xfrm>
          <a:prstGeom prst="rect">
            <a:avLst/>
          </a:prstGeom>
        </p:spPr>
        <p:txBody>
          <a:bodyPr wrap="square" anchor="b">
            <a:spAutoFit/>
          </a:bodyPr>
          <a:lstStyle/>
          <a:p>
            <a:pPr algn="r" defTabSz="457200">
              <a:lnSpc>
                <a:spcPct val="120000"/>
              </a:lnSpc>
            </a:pPr>
            <a:r>
              <a:rPr lang="en-US" sz="900" b="1" dirty="0" smtClean="0">
                <a:solidFill>
                  <a:prstClr val="black">
                    <a:lumMod val="65000"/>
                    <a:lumOff val="35000"/>
                  </a:prstClr>
                </a:solidFill>
              </a:rPr>
              <a:t>Our Mission</a:t>
            </a:r>
          </a:p>
          <a:p>
            <a:pPr algn="r" defTabSz="457200">
              <a:lnSpc>
                <a:spcPct val="120000"/>
              </a:lnSpc>
            </a:pPr>
            <a:r>
              <a:rPr lang="en-US" sz="900" dirty="0" smtClean="0">
                <a:solidFill>
                  <a:prstClr val="black">
                    <a:lumMod val="65000"/>
                    <a:lumOff val="35000"/>
                  </a:prstClr>
                </a:solidFill>
              </a:rPr>
              <a:t>To serve our clients, employees, stakeholders and society by providing responsive and comprehensive Insurance solutions.</a:t>
            </a:r>
            <a:endParaRPr lang="en-US" sz="900" dirty="0">
              <a:solidFill>
                <a:prstClr val="black">
                  <a:lumMod val="65000"/>
                  <a:lumOff val="35000"/>
                </a:prstClr>
              </a:solidFill>
            </a:endParaRPr>
          </a:p>
        </p:txBody>
      </p:sp>
      <p:sp>
        <p:nvSpPr>
          <p:cNvPr id="5" name="Rectangle 4"/>
          <p:cNvSpPr/>
          <p:nvPr userDrawn="1"/>
        </p:nvSpPr>
        <p:spPr>
          <a:xfrm>
            <a:off x="9274257" y="817875"/>
            <a:ext cx="2474871" cy="221599"/>
          </a:xfrm>
          <a:prstGeom prst="rect">
            <a:avLst/>
          </a:prstGeom>
        </p:spPr>
        <p:txBody>
          <a:bodyPr wrap="square" anchor="b">
            <a:spAutoFit/>
          </a:bodyPr>
          <a:lstStyle/>
          <a:p>
            <a:pPr algn="ctr" defTabSz="457200">
              <a:lnSpc>
                <a:spcPct val="120000"/>
              </a:lnSpc>
            </a:pPr>
            <a:r>
              <a:rPr lang="en-US" sz="700" dirty="0" smtClean="0">
                <a:solidFill>
                  <a:srgbClr val="000090"/>
                </a:solidFill>
              </a:rPr>
              <a:t>General Insurance | Medical Insurance</a:t>
            </a:r>
            <a:endParaRPr lang="en-US" sz="700" dirty="0">
              <a:solidFill>
                <a:srgbClr val="000090"/>
              </a:solidFill>
            </a:endParaRPr>
          </a:p>
        </p:txBody>
      </p:sp>
      <p:pic>
        <p:nvPicPr>
          <p:cNvPr id="6" name="Picture 5" descr="ri_logo rgb.ai"/>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78490" y="99465"/>
            <a:ext cx="2474871" cy="877910"/>
          </a:xfrm>
          <a:prstGeom prst="rect">
            <a:avLst/>
          </a:prstGeom>
        </p:spPr>
      </p:pic>
    </p:spTree>
    <p:extLst>
      <p:ext uri="{BB962C8B-B14F-4D97-AF65-F5344CB8AC3E}">
        <p14:creationId xmlns:p14="http://schemas.microsoft.com/office/powerpoint/2010/main" val="13753338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1432" y="153703"/>
            <a:ext cx="11335877" cy="598635"/>
          </a:xfrm>
        </p:spPr>
        <p:txBody>
          <a:bodyPr anchor="ctr">
            <a:normAutofit/>
          </a:bodyPr>
          <a:lstStyle>
            <a:lvl1pPr algn="l">
              <a:defRPr sz="2800" b="1">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31432" y="870236"/>
            <a:ext cx="11335877" cy="5042051"/>
          </a:xfrm>
        </p:spPr>
        <p:txBody>
          <a:bodyPr/>
          <a:lstStyle>
            <a:lvl1pPr>
              <a:spcAft>
                <a:spcPts val="1200"/>
              </a:spcAft>
              <a:defRPr>
                <a:solidFill>
                  <a:schemeClr val="tx1">
                    <a:lumMod val="65000"/>
                    <a:lumOff val="35000"/>
                  </a:schemeClr>
                </a:solidFill>
              </a:defRPr>
            </a:lvl1pPr>
            <a:lvl2pPr>
              <a:spcAft>
                <a:spcPts val="1200"/>
              </a:spcAft>
              <a:defRPr>
                <a:solidFill>
                  <a:schemeClr val="tx1">
                    <a:lumMod val="65000"/>
                    <a:lumOff val="35000"/>
                  </a:schemeClr>
                </a:solidFill>
              </a:defRPr>
            </a:lvl2pPr>
            <a:lvl3pPr>
              <a:spcAft>
                <a:spcPts val="1200"/>
              </a:spcAft>
              <a:defRPr>
                <a:solidFill>
                  <a:schemeClr val="tx1">
                    <a:lumMod val="65000"/>
                    <a:lumOff val="35000"/>
                  </a:schemeClr>
                </a:solidFill>
              </a:defRPr>
            </a:lvl3pPr>
            <a:lvl4pPr>
              <a:spcAft>
                <a:spcPts val="1200"/>
              </a:spcAft>
              <a:defRPr>
                <a:solidFill>
                  <a:schemeClr val="tx1">
                    <a:lumMod val="65000"/>
                    <a:lumOff val="35000"/>
                  </a:schemeClr>
                </a:solidFill>
              </a:defRPr>
            </a:lvl4pPr>
            <a:lvl5pPr>
              <a:spcAft>
                <a:spcPts val="1200"/>
              </a:spcAft>
              <a:defRPr>
                <a:solidFill>
                  <a:schemeClr val="tx1">
                    <a:lumMod val="65000"/>
                    <a:lumOff val="3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2641601" y="6352889"/>
            <a:ext cx="9256532" cy="240066"/>
          </a:xfrm>
          <a:prstGeom prst="rect">
            <a:avLst/>
          </a:prstGeom>
        </p:spPr>
        <p:txBody>
          <a:bodyPr wrap="square" anchor="b">
            <a:spAutoFit/>
          </a:bodyPr>
          <a:lstStyle/>
          <a:p>
            <a:pPr algn="r" defTabSz="457200">
              <a:lnSpc>
                <a:spcPct val="120000"/>
              </a:lnSpc>
            </a:pPr>
            <a:r>
              <a:rPr lang="en-US" sz="800" dirty="0" smtClean="0">
                <a:solidFill>
                  <a:prstClr val="white"/>
                </a:solidFill>
              </a:rPr>
              <a:t>General Insurance | Medical Insurance</a:t>
            </a:r>
            <a:endParaRPr lang="en-US" sz="800" dirty="0">
              <a:solidFill>
                <a:prstClr val="white"/>
              </a:solidFill>
            </a:endParaRPr>
          </a:p>
        </p:txBody>
      </p:sp>
      <p:pic>
        <p:nvPicPr>
          <p:cNvPr id="8" name="Picture 7" descr="ri_logo rgb.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6257" y="5886942"/>
            <a:ext cx="1893041" cy="671519"/>
          </a:xfrm>
          <a:prstGeom prst="rect">
            <a:avLst/>
          </a:prstGeom>
        </p:spPr>
      </p:pic>
    </p:spTree>
    <p:extLst>
      <p:ext uri="{BB962C8B-B14F-4D97-AF65-F5344CB8AC3E}">
        <p14:creationId xmlns:p14="http://schemas.microsoft.com/office/powerpoint/2010/main" val="4040093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63084" y="3044828"/>
            <a:ext cx="10363200" cy="1362075"/>
          </a:xfrm>
        </p:spPr>
        <p:txBody>
          <a:bodyPr anchor="t"/>
          <a:lstStyle>
            <a:lvl1pPr algn="l">
              <a:defRPr sz="4000" b="1" cap="all">
                <a:solidFill>
                  <a:srgbClr val="FF0000"/>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963084" y="4406901"/>
            <a:ext cx="10363200" cy="1500187"/>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Rectangle 6"/>
          <p:cNvSpPr/>
          <p:nvPr userDrawn="1"/>
        </p:nvSpPr>
        <p:spPr>
          <a:xfrm>
            <a:off x="2641601" y="6352889"/>
            <a:ext cx="9256532" cy="240066"/>
          </a:xfrm>
          <a:prstGeom prst="rect">
            <a:avLst/>
          </a:prstGeom>
        </p:spPr>
        <p:txBody>
          <a:bodyPr wrap="square" anchor="b">
            <a:spAutoFit/>
          </a:bodyPr>
          <a:lstStyle/>
          <a:p>
            <a:pPr algn="r" defTabSz="457200">
              <a:lnSpc>
                <a:spcPct val="120000"/>
              </a:lnSpc>
            </a:pPr>
            <a:r>
              <a:rPr lang="en-US" sz="800" dirty="0" smtClean="0">
                <a:solidFill>
                  <a:prstClr val="white"/>
                </a:solidFill>
              </a:rPr>
              <a:t>General Insurance | Medical Insurance</a:t>
            </a:r>
            <a:endParaRPr lang="en-US" sz="800" dirty="0">
              <a:solidFill>
                <a:prstClr val="white"/>
              </a:solidFill>
            </a:endParaRPr>
          </a:p>
        </p:txBody>
      </p:sp>
      <p:pic>
        <p:nvPicPr>
          <p:cNvPr id="9" name="Picture 8" descr="ri_logo rgb.ai"/>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6257" y="5886942"/>
            <a:ext cx="1893041" cy="671519"/>
          </a:xfrm>
          <a:prstGeom prst="rect">
            <a:avLst/>
          </a:prstGeom>
        </p:spPr>
      </p:pic>
    </p:spTree>
    <p:extLst>
      <p:ext uri="{BB962C8B-B14F-4D97-AF65-F5344CB8AC3E}">
        <p14:creationId xmlns:p14="http://schemas.microsoft.com/office/powerpoint/2010/main" val="33543635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106839"/>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106839"/>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p:nvPr userDrawn="1"/>
        </p:nvSpPr>
        <p:spPr>
          <a:xfrm>
            <a:off x="2641601" y="6352889"/>
            <a:ext cx="9256532" cy="240066"/>
          </a:xfrm>
          <a:prstGeom prst="rect">
            <a:avLst/>
          </a:prstGeom>
        </p:spPr>
        <p:txBody>
          <a:bodyPr wrap="square" anchor="b">
            <a:spAutoFit/>
          </a:bodyPr>
          <a:lstStyle/>
          <a:p>
            <a:pPr algn="r" defTabSz="457200">
              <a:lnSpc>
                <a:spcPct val="120000"/>
              </a:lnSpc>
            </a:pPr>
            <a:r>
              <a:rPr lang="en-US" sz="800" dirty="0" smtClean="0">
                <a:solidFill>
                  <a:prstClr val="white"/>
                </a:solidFill>
              </a:rPr>
              <a:t>General Insurance | Medical Insurance</a:t>
            </a:r>
            <a:endParaRPr lang="en-US" sz="800" dirty="0">
              <a:solidFill>
                <a:prstClr val="white"/>
              </a:solidFill>
            </a:endParaRPr>
          </a:p>
        </p:txBody>
      </p:sp>
      <p:pic>
        <p:nvPicPr>
          <p:cNvPr id="9" name="Picture 8" descr="ri_logo rgb.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6257" y="5886942"/>
            <a:ext cx="1893041" cy="671519"/>
          </a:xfrm>
          <a:prstGeom prst="rect">
            <a:avLst/>
          </a:prstGeom>
        </p:spPr>
      </p:pic>
    </p:spTree>
    <p:extLst>
      <p:ext uri="{BB962C8B-B14F-4D97-AF65-F5344CB8AC3E}">
        <p14:creationId xmlns:p14="http://schemas.microsoft.com/office/powerpoint/2010/main" val="25249649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292413"/>
            <a:ext cx="5386917" cy="639762"/>
          </a:xfrm>
        </p:spPr>
        <p:txBody>
          <a:bodyPr anchor="b"/>
          <a:lstStyle>
            <a:lvl1pPr marL="0" indent="0" algn="l">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19321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9" y="1292413"/>
            <a:ext cx="5389033" cy="639762"/>
          </a:xfrm>
        </p:spPr>
        <p:txBody>
          <a:bodyPr anchor="b"/>
          <a:lstStyle>
            <a:lvl1pPr marL="0" indent="0" algn="l">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9" y="19321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Rectangle 9"/>
          <p:cNvSpPr/>
          <p:nvPr userDrawn="1"/>
        </p:nvSpPr>
        <p:spPr>
          <a:xfrm>
            <a:off x="2641601" y="6352889"/>
            <a:ext cx="9256532" cy="240066"/>
          </a:xfrm>
          <a:prstGeom prst="rect">
            <a:avLst/>
          </a:prstGeom>
        </p:spPr>
        <p:txBody>
          <a:bodyPr wrap="square" anchor="b">
            <a:spAutoFit/>
          </a:bodyPr>
          <a:lstStyle/>
          <a:p>
            <a:pPr algn="r" defTabSz="457200">
              <a:lnSpc>
                <a:spcPct val="120000"/>
              </a:lnSpc>
            </a:pPr>
            <a:r>
              <a:rPr lang="en-US" sz="800" dirty="0" smtClean="0">
                <a:solidFill>
                  <a:prstClr val="white"/>
                </a:solidFill>
              </a:rPr>
              <a:t>General Insurance | Medical Insurance</a:t>
            </a:r>
            <a:endParaRPr lang="en-US" sz="800" dirty="0">
              <a:solidFill>
                <a:prstClr val="white"/>
              </a:solidFill>
            </a:endParaRPr>
          </a:p>
        </p:txBody>
      </p:sp>
      <p:pic>
        <p:nvPicPr>
          <p:cNvPr id="11" name="Picture 10" descr="ri_logo rgb.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6257" y="5886942"/>
            <a:ext cx="1893041" cy="671519"/>
          </a:xfrm>
          <a:prstGeom prst="rect">
            <a:avLst/>
          </a:prstGeom>
        </p:spPr>
      </p:pic>
    </p:spTree>
    <p:extLst>
      <p:ext uri="{BB962C8B-B14F-4D97-AF65-F5344CB8AC3E}">
        <p14:creationId xmlns:p14="http://schemas.microsoft.com/office/powerpoint/2010/main" val="24384840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98603"/>
            <a:ext cx="10972800" cy="1143000"/>
          </a:xfrm>
        </p:spPr>
        <p:txBody>
          <a:bodyPr anchor="ctr">
            <a:normAutofit/>
          </a:bodyPr>
          <a:lstStyle>
            <a:lvl1pPr algn="ctr">
              <a:defRPr sz="4400">
                <a:solidFill>
                  <a:schemeClr val="bg1"/>
                </a:solidFill>
              </a:defRPr>
            </a:lvl1pPr>
          </a:lstStyle>
          <a:p>
            <a:r>
              <a:rPr lang="en-US" smtClean="0"/>
              <a:t>Click to edit Master title style</a:t>
            </a:r>
            <a:endParaRPr lang="en-US"/>
          </a:p>
        </p:txBody>
      </p:sp>
      <p:sp>
        <p:nvSpPr>
          <p:cNvPr id="8" name="Rectangle 7"/>
          <p:cNvSpPr/>
          <p:nvPr userDrawn="1"/>
        </p:nvSpPr>
        <p:spPr>
          <a:xfrm>
            <a:off x="245531" y="6642995"/>
            <a:ext cx="9256532" cy="221599"/>
          </a:xfrm>
          <a:prstGeom prst="rect">
            <a:avLst/>
          </a:prstGeom>
        </p:spPr>
        <p:txBody>
          <a:bodyPr wrap="square" anchor="b">
            <a:spAutoFit/>
          </a:bodyPr>
          <a:lstStyle/>
          <a:p>
            <a:pPr defTabSz="457200">
              <a:lnSpc>
                <a:spcPct val="120000"/>
              </a:lnSpc>
            </a:pPr>
            <a:r>
              <a:rPr lang="en-US" sz="700" dirty="0" smtClean="0">
                <a:solidFill>
                  <a:srgbClr val="000090"/>
                </a:solidFill>
              </a:rPr>
              <a:t>General Insurance | Medical Insurance</a:t>
            </a:r>
            <a:endParaRPr lang="en-US" sz="700" dirty="0">
              <a:solidFill>
                <a:srgbClr val="000090"/>
              </a:solidFill>
            </a:endParaRPr>
          </a:p>
        </p:txBody>
      </p:sp>
      <p:pic>
        <p:nvPicPr>
          <p:cNvPr id="9" name="Picture 8" descr="ri_logo rgb.ai"/>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57769" y="6050002"/>
            <a:ext cx="1893041" cy="671519"/>
          </a:xfrm>
          <a:prstGeom prst="rect">
            <a:avLst/>
          </a:prstGeom>
        </p:spPr>
      </p:pic>
    </p:spTree>
    <p:extLst>
      <p:ext uri="{BB962C8B-B14F-4D97-AF65-F5344CB8AC3E}">
        <p14:creationId xmlns:p14="http://schemas.microsoft.com/office/powerpoint/2010/main" val="37303956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a:xfrm>
            <a:off x="2641601" y="6352889"/>
            <a:ext cx="9256532" cy="240066"/>
          </a:xfrm>
          <a:prstGeom prst="rect">
            <a:avLst/>
          </a:prstGeom>
        </p:spPr>
        <p:txBody>
          <a:bodyPr wrap="square" anchor="b">
            <a:spAutoFit/>
          </a:bodyPr>
          <a:lstStyle/>
          <a:p>
            <a:pPr algn="r" defTabSz="457200">
              <a:lnSpc>
                <a:spcPct val="120000"/>
              </a:lnSpc>
            </a:pPr>
            <a:r>
              <a:rPr lang="en-US" sz="800" dirty="0" smtClean="0">
                <a:solidFill>
                  <a:prstClr val="white"/>
                </a:solidFill>
              </a:rPr>
              <a:t>General Insurance | Medical Insurance</a:t>
            </a:r>
            <a:endParaRPr lang="en-US" sz="800" dirty="0">
              <a:solidFill>
                <a:prstClr val="white"/>
              </a:solidFill>
            </a:endParaRPr>
          </a:p>
        </p:txBody>
      </p:sp>
      <p:pic>
        <p:nvPicPr>
          <p:cNvPr id="6" name="Picture 5" descr="ri_logo rgb.ai"/>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6257" y="5886942"/>
            <a:ext cx="1893041" cy="671519"/>
          </a:xfrm>
          <a:prstGeom prst="rect">
            <a:avLst/>
          </a:prstGeom>
        </p:spPr>
      </p:pic>
    </p:spTree>
    <p:extLst>
      <p:ext uri="{BB962C8B-B14F-4D97-AF65-F5344CB8AC3E}">
        <p14:creationId xmlns:p14="http://schemas.microsoft.com/office/powerpoint/2010/main" val="35218487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5"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Rectangle 7"/>
          <p:cNvSpPr/>
          <p:nvPr userDrawn="1"/>
        </p:nvSpPr>
        <p:spPr>
          <a:xfrm>
            <a:off x="2641601" y="6352889"/>
            <a:ext cx="9256532" cy="240066"/>
          </a:xfrm>
          <a:prstGeom prst="rect">
            <a:avLst/>
          </a:prstGeom>
        </p:spPr>
        <p:txBody>
          <a:bodyPr wrap="square" anchor="b">
            <a:spAutoFit/>
          </a:bodyPr>
          <a:lstStyle/>
          <a:p>
            <a:pPr algn="r" defTabSz="457200">
              <a:lnSpc>
                <a:spcPct val="120000"/>
              </a:lnSpc>
            </a:pPr>
            <a:r>
              <a:rPr lang="en-US" sz="800" dirty="0" smtClean="0">
                <a:solidFill>
                  <a:prstClr val="white"/>
                </a:solidFill>
              </a:rPr>
              <a:t>General Insurance | Medical Insurance</a:t>
            </a:r>
            <a:endParaRPr lang="en-US" sz="800" dirty="0">
              <a:solidFill>
                <a:prstClr val="white"/>
              </a:solidFill>
            </a:endParaRPr>
          </a:p>
        </p:txBody>
      </p:sp>
      <p:pic>
        <p:nvPicPr>
          <p:cNvPr id="9" name="Picture 8" descr="ri_logo rgb.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6257" y="5886942"/>
            <a:ext cx="1893041" cy="671519"/>
          </a:xfrm>
          <a:prstGeom prst="rect">
            <a:avLst/>
          </a:prstGeom>
        </p:spPr>
      </p:pic>
    </p:spTree>
    <p:extLst>
      <p:ext uri="{BB962C8B-B14F-4D97-AF65-F5344CB8AC3E}">
        <p14:creationId xmlns:p14="http://schemas.microsoft.com/office/powerpoint/2010/main" val="3392353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D8D5E8-DABB-2040-A443-2D5823C4984A}"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9B6FC-512A-814F-99B7-A34A8020E4FC}" type="slidenum">
              <a:rPr lang="en-US" smtClean="0"/>
              <a:t>‹#›</a:t>
            </a:fld>
            <a:endParaRPr lang="en-US"/>
          </a:p>
        </p:txBody>
      </p:sp>
    </p:spTree>
    <p:extLst>
      <p:ext uri="{BB962C8B-B14F-4D97-AF65-F5344CB8AC3E}">
        <p14:creationId xmlns:p14="http://schemas.microsoft.com/office/powerpoint/2010/main" val="16542275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Rectangle 7"/>
          <p:cNvSpPr/>
          <p:nvPr userDrawn="1"/>
        </p:nvSpPr>
        <p:spPr>
          <a:xfrm>
            <a:off x="2641601" y="6352889"/>
            <a:ext cx="9256532" cy="240066"/>
          </a:xfrm>
          <a:prstGeom prst="rect">
            <a:avLst/>
          </a:prstGeom>
        </p:spPr>
        <p:txBody>
          <a:bodyPr wrap="square" anchor="b">
            <a:spAutoFit/>
          </a:bodyPr>
          <a:lstStyle/>
          <a:p>
            <a:pPr algn="r" defTabSz="457200">
              <a:lnSpc>
                <a:spcPct val="120000"/>
              </a:lnSpc>
            </a:pPr>
            <a:r>
              <a:rPr lang="en-US" sz="800" dirty="0" smtClean="0">
                <a:solidFill>
                  <a:prstClr val="white"/>
                </a:solidFill>
              </a:rPr>
              <a:t>General Insurance | Medical Insurance</a:t>
            </a:r>
            <a:endParaRPr lang="en-US" sz="800" dirty="0">
              <a:solidFill>
                <a:prstClr val="white"/>
              </a:solidFill>
            </a:endParaRPr>
          </a:p>
        </p:txBody>
      </p:sp>
      <p:pic>
        <p:nvPicPr>
          <p:cNvPr id="9" name="Picture 8" descr="ri_logo rgb.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6257" y="5886942"/>
            <a:ext cx="1893041" cy="671519"/>
          </a:xfrm>
          <a:prstGeom prst="rect">
            <a:avLst/>
          </a:prstGeom>
        </p:spPr>
      </p:pic>
    </p:spTree>
    <p:extLst>
      <p:ext uri="{BB962C8B-B14F-4D97-AF65-F5344CB8AC3E}">
        <p14:creationId xmlns:p14="http://schemas.microsoft.com/office/powerpoint/2010/main" val="7476451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p:nvPr userDrawn="1"/>
        </p:nvSpPr>
        <p:spPr>
          <a:xfrm>
            <a:off x="2641601" y="6352889"/>
            <a:ext cx="9256532" cy="240066"/>
          </a:xfrm>
          <a:prstGeom prst="rect">
            <a:avLst/>
          </a:prstGeom>
        </p:spPr>
        <p:txBody>
          <a:bodyPr wrap="square" anchor="b">
            <a:spAutoFit/>
          </a:bodyPr>
          <a:lstStyle/>
          <a:p>
            <a:pPr algn="r" defTabSz="457200">
              <a:lnSpc>
                <a:spcPct val="120000"/>
              </a:lnSpc>
            </a:pPr>
            <a:r>
              <a:rPr lang="en-US" sz="800" dirty="0" smtClean="0">
                <a:solidFill>
                  <a:prstClr val="white"/>
                </a:solidFill>
              </a:rPr>
              <a:t>General Insurance | Medical Insurance</a:t>
            </a:r>
            <a:endParaRPr lang="en-US" sz="800" dirty="0">
              <a:solidFill>
                <a:prstClr val="white"/>
              </a:solidFill>
            </a:endParaRPr>
          </a:p>
        </p:txBody>
      </p:sp>
      <p:pic>
        <p:nvPicPr>
          <p:cNvPr id="9" name="Picture 8" descr="ri_logo rgb.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6257" y="5886942"/>
            <a:ext cx="1893041" cy="671519"/>
          </a:xfrm>
          <a:prstGeom prst="rect">
            <a:avLst/>
          </a:prstGeom>
        </p:spPr>
      </p:pic>
    </p:spTree>
    <p:extLst>
      <p:ext uri="{BB962C8B-B14F-4D97-AF65-F5344CB8AC3E}">
        <p14:creationId xmlns:p14="http://schemas.microsoft.com/office/powerpoint/2010/main" val="39020686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86065"/>
            <a:ext cx="2743200" cy="572747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186065"/>
            <a:ext cx="8026400" cy="572747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a:xfrm>
            <a:off x="2641601" y="6352889"/>
            <a:ext cx="9256532" cy="240066"/>
          </a:xfrm>
          <a:prstGeom prst="rect">
            <a:avLst/>
          </a:prstGeom>
        </p:spPr>
        <p:txBody>
          <a:bodyPr wrap="square" anchor="b">
            <a:spAutoFit/>
          </a:bodyPr>
          <a:lstStyle/>
          <a:p>
            <a:pPr algn="r" defTabSz="457200">
              <a:lnSpc>
                <a:spcPct val="120000"/>
              </a:lnSpc>
            </a:pPr>
            <a:r>
              <a:rPr lang="en-US" sz="800" dirty="0" smtClean="0">
                <a:solidFill>
                  <a:prstClr val="white"/>
                </a:solidFill>
              </a:rPr>
              <a:t>General Insurance | Medical Insurance</a:t>
            </a:r>
            <a:endParaRPr lang="en-US" sz="800" dirty="0">
              <a:solidFill>
                <a:prstClr val="white"/>
              </a:solidFill>
            </a:endParaRPr>
          </a:p>
        </p:txBody>
      </p:sp>
      <p:pic>
        <p:nvPicPr>
          <p:cNvPr id="9" name="Picture 8" descr="ri_logo rgb.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6257" y="5886942"/>
            <a:ext cx="1893041" cy="671519"/>
          </a:xfrm>
          <a:prstGeom prst="rect">
            <a:avLst/>
          </a:prstGeom>
        </p:spPr>
      </p:pic>
    </p:spTree>
    <p:extLst>
      <p:ext uri="{BB962C8B-B14F-4D97-AF65-F5344CB8AC3E}">
        <p14:creationId xmlns:p14="http://schemas.microsoft.com/office/powerpoint/2010/main" val="2364580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D8D5E8-DABB-2040-A443-2D5823C4984A}"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9B6FC-512A-814F-99B7-A34A8020E4FC}" type="slidenum">
              <a:rPr lang="en-US" smtClean="0"/>
              <a:t>‹#›</a:t>
            </a:fld>
            <a:endParaRPr lang="en-US"/>
          </a:p>
        </p:txBody>
      </p:sp>
    </p:spTree>
    <p:extLst>
      <p:ext uri="{BB962C8B-B14F-4D97-AF65-F5344CB8AC3E}">
        <p14:creationId xmlns:p14="http://schemas.microsoft.com/office/powerpoint/2010/main" val="2064357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D8D5E8-DABB-2040-A443-2D5823C4984A}" type="datetimeFigureOut">
              <a:rPr lang="en-US" smtClean="0"/>
              <a:t>2/20/2019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19B6FC-512A-814F-99B7-A34A8020E4FC}" type="slidenum">
              <a:rPr lang="en-US" smtClean="0"/>
              <a:t>‹#›</a:t>
            </a:fld>
            <a:endParaRPr lang="en-US"/>
          </a:p>
        </p:txBody>
      </p:sp>
    </p:spTree>
    <p:extLst>
      <p:ext uri="{BB962C8B-B14F-4D97-AF65-F5344CB8AC3E}">
        <p14:creationId xmlns:p14="http://schemas.microsoft.com/office/powerpoint/2010/main" val="907172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D8D5E8-DABB-2040-A443-2D5823C4984A}" type="datetimeFigureOut">
              <a:rPr lang="en-US" smtClean="0"/>
              <a:t>2/20/2019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19B6FC-512A-814F-99B7-A34A8020E4FC}" type="slidenum">
              <a:rPr lang="en-US" smtClean="0"/>
              <a:t>‹#›</a:t>
            </a:fld>
            <a:endParaRPr lang="en-US"/>
          </a:p>
        </p:txBody>
      </p:sp>
    </p:spTree>
    <p:extLst>
      <p:ext uri="{BB962C8B-B14F-4D97-AF65-F5344CB8AC3E}">
        <p14:creationId xmlns:p14="http://schemas.microsoft.com/office/powerpoint/2010/main" val="185504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D8D5E8-DABB-2040-A443-2D5823C4984A}" type="datetimeFigureOut">
              <a:rPr lang="en-US" smtClean="0"/>
              <a:t>2/20/2019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19B6FC-512A-814F-99B7-A34A8020E4FC}" type="slidenum">
              <a:rPr lang="en-US" smtClean="0"/>
              <a:t>‹#›</a:t>
            </a:fld>
            <a:endParaRPr lang="en-US"/>
          </a:p>
        </p:txBody>
      </p:sp>
    </p:spTree>
    <p:extLst>
      <p:ext uri="{BB962C8B-B14F-4D97-AF65-F5344CB8AC3E}">
        <p14:creationId xmlns:p14="http://schemas.microsoft.com/office/powerpoint/2010/main" val="507054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D8D5E8-DABB-2040-A443-2D5823C4984A}" type="datetimeFigureOut">
              <a:rPr lang="en-US" smtClean="0"/>
              <a:t>2/20/2019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19B6FC-512A-814F-99B7-A34A8020E4FC}" type="slidenum">
              <a:rPr lang="en-US" smtClean="0"/>
              <a:t>‹#›</a:t>
            </a:fld>
            <a:endParaRPr lang="en-US"/>
          </a:p>
        </p:txBody>
      </p:sp>
    </p:spTree>
    <p:extLst>
      <p:ext uri="{BB962C8B-B14F-4D97-AF65-F5344CB8AC3E}">
        <p14:creationId xmlns:p14="http://schemas.microsoft.com/office/powerpoint/2010/main" val="849618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D8D5E8-DABB-2040-A443-2D5823C4984A}" type="datetimeFigureOut">
              <a:rPr lang="en-US" smtClean="0"/>
              <a:t>2/20/2019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19B6FC-512A-814F-99B7-A34A8020E4FC}" type="slidenum">
              <a:rPr lang="en-US" smtClean="0"/>
              <a:t>‹#›</a:t>
            </a:fld>
            <a:endParaRPr lang="en-US"/>
          </a:p>
        </p:txBody>
      </p:sp>
    </p:spTree>
    <p:extLst>
      <p:ext uri="{BB962C8B-B14F-4D97-AF65-F5344CB8AC3E}">
        <p14:creationId xmlns:p14="http://schemas.microsoft.com/office/powerpoint/2010/main" val="912620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D8D5E8-DABB-2040-A443-2D5823C4984A}" type="datetimeFigureOut">
              <a:rPr lang="en-US" smtClean="0"/>
              <a:t>2/20/2019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19B6FC-512A-814F-99B7-A34A8020E4FC}" type="slidenum">
              <a:rPr lang="en-US" smtClean="0"/>
              <a:t>‹#›</a:t>
            </a:fld>
            <a:endParaRPr lang="en-US"/>
          </a:p>
        </p:txBody>
      </p:sp>
    </p:spTree>
    <p:extLst>
      <p:ext uri="{BB962C8B-B14F-4D97-AF65-F5344CB8AC3E}">
        <p14:creationId xmlns:p14="http://schemas.microsoft.com/office/powerpoint/2010/main" val="1092772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5190" cy="6858000"/>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D8D5E8-DABB-2040-A443-2D5823C4984A}" type="datetimeFigureOut">
              <a:rPr lang="en-US" smtClean="0"/>
              <a:t>2/20/2019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19B6FC-512A-814F-99B7-A34A8020E4FC}" type="slidenum">
              <a:rPr lang="en-US" smtClean="0"/>
              <a:t>‹#›</a:t>
            </a:fld>
            <a:endParaRPr lang="en-US"/>
          </a:p>
        </p:txBody>
      </p:sp>
    </p:spTree>
    <p:extLst>
      <p:ext uri="{BB962C8B-B14F-4D97-AF65-F5344CB8AC3E}">
        <p14:creationId xmlns:p14="http://schemas.microsoft.com/office/powerpoint/2010/main" val="3578284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1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9862" y="145198"/>
            <a:ext cx="11357449" cy="607139"/>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09862" y="978851"/>
            <a:ext cx="11357449" cy="48942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824022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3200" b="1" kern="1200">
          <a:solidFill>
            <a:schemeClr val="bg1"/>
          </a:solidFill>
          <a:latin typeface="+mj-lt"/>
          <a:ea typeface="+mj-ea"/>
          <a:cs typeface="+mj-cs"/>
        </a:defRPr>
      </a:lvl1pPr>
    </p:titleStyle>
    <p:bodyStyle>
      <a:lvl1pPr marL="342900" indent="-342900" algn="just" defTabSz="457200" rtl="0" eaLnBrk="1" latinLnBrk="0" hangingPunct="1">
        <a:lnSpc>
          <a:spcPct val="120000"/>
        </a:lnSpc>
        <a:spcBef>
          <a:spcPts val="0"/>
        </a:spcBef>
        <a:spcAft>
          <a:spcPts val="600"/>
        </a:spcAft>
        <a:buFont typeface="Arial"/>
        <a:buChar char="•"/>
        <a:defRPr sz="3200" kern="1200">
          <a:solidFill>
            <a:schemeClr val="tx1">
              <a:lumMod val="75000"/>
              <a:lumOff val="25000"/>
            </a:schemeClr>
          </a:solidFill>
          <a:latin typeface="+mn-lt"/>
          <a:ea typeface="+mn-ea"/>
          <a:cs typeface="+mn-cs"/>
        </a:defRPr>
      </a:lvl1pPr>
      <a:lvl2pPr marL="742950" indent="-285750" algn="just" defTabSz="457200" rtl="0" eaLnBrk="1" latinLnBrk="0" hangingPunct="1">
        <a:lnSpc>
          <a:spcPct val="120000"/>
        </a:lnSpc>
        <a:spcBef>
          <a:spcPts val="0"/>
        </a:spcBef>
        <a:spcAft>
          <a:spcPts val="600"/>
        </a:spcAft>
        <a:buFont typeface="Arial"/>
        <a:buChar char="–"/>
        <a:defRPr sz="2800" kern="1200">
          <a:solidFill>
            <a:schemeClr val="tx1">
              <a:lumMod val="75000"/>
              <a:lumOff val="25000"/>
            </a:schemeClr>
          </a:solidFill>
          <a:latin typeface="+mn-lt"/>
          <a:ea typeface="+mn-ea"/>
          <a:cs typeface="+mn-cs"/>
        </a:defRPr>
      </a:lvl2pPr>
      <a:lvl3pPr marL="1143000" indent="-228600" algn="just" defTabSz="457200" rtl="0" eaLnBrk="1" latinLnBrk="0" hangingPunct="1">
        <a:lnSpc>
          <a:spcPct val="120000"/>
        </a:lnSpc>
        <a:spcBef>
          <a:spcPts val="0"/>
        </a:spcBef>
        <a:spcAft>
          <a:spcPts val="600"/>
        </a:spcAft>
        <a:buFont typeface="Arial"/>
        <a:buChar char="•"/>
        <a:defRPr sz="2400" kern="1200">
          <a:solidFill>
            <a:schemeClr val="tx1">
              <a:lumMod val="75000"/>
              <a:lumOff val="25000"/>
            </a:schemeClr>
          </a:solidFill>
          <a:latin typeface="+mn-lt"/>
          <a:ea typeface="+mn-ea"/>
          <a:cs typeface="+mn-cs"/>
        </a:defRPr>
      </a:lvl3pPr>
      <a:lvl4pPr marL="1600200" indent="-228600" algn="just" defTabSz="457200" rtl="0" eaLnBrk="1" latinLnBrk="0" hangingPunct="1">
        <a:lnSpc>
          <a:spcPct val="120000"/>
        </a:lnSpc>
        <a:spcBef>
          <a:spcPts val="0"/>
        </a:spcBef>
        <a:spcAft>
          <a:spcPts val="600"/>
        </a:spcAft>
        <a:buFont typeface="Arial"/>
        <a:buChar char="–"/>
        <a:defRPr sz="2000" kern="1200">
          <a:solidFill>
            <a:schemeClr val="tx1">
              <a:lumMod val="75000"/>
              <a:lumOff val="25000"/>
            </a:schemeClr>
          </a:solidFill>
          <a:latin typeface="+mn-lt"/>
          <a:ea typeface="+mn-ea"/>
          <a:cs typeface="+mn-cs"/>
        </a:defRPr>
      </a:lvl4pPr>
      <a:lvl5pPr marL="2057400" indent="-228600" algn="just" defTabSz="457200" rtl="0" eaLnBrk="1" latinLnBrk="0" hangingPunct="1">
        <a:lnSpc>
          <a:spcPct val="120000"/>
        </a:lnSpc>
        <a:spcBef>
          <a:spcPts val="0"/>
        </a:spcBef>
        <a:spcAft>
          <a:spcPts val="600"/>
        </a:spcAft>
        <a:buFont typeface="Arial"/>
        <a:buChar char="»"/>
        <a:defRPr sz="20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mailto:Care@resolution.co.ke"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752" cy="6858000"/>
          </a:xfrm>
          <a:prstGeom prst="rect">
            <a:avLst/>
          </a:prstGeom>
        </p:spPr>
      </p:pic>
      <p:sp>
        <p:nvSpPr>
          <p:cNvPr id="11" name="TextBox 10"/>
          <p:cNvSpPr txBox="1"/>
          <p:nvPr/>
        </p:nvSpPr>
        <p:spPr>
          <a:xfrm>
            <a:off x="592428" y="2459504"/>
            <a:ext cx="10972800" cy="707886"/>
          </a:xfrm>
          <a:prstGeom prst="rect">
            <a:avLst/>
          </a:prstGeom>
          <a:noFill/>
        </p:spPr>
        <p:txBody>
          <a:bodyPr wrap="square" rtlCol="0">
            <a:spAutoFit/>
          </a:bodyPr>
          <a:lstStyle/>
          <a:p>
            <a:pPr algn="ctr"/>
            <a:r>
              <a:rPr lang="en-US" sz="4000" b="1" dirty="0" smtClean="0">
                <a:solidFill>
                  <a:schemeClr val="bg1"/>
                </a:solidFill>
                <a:latin typeface="Century Gothic" panose="020B0502020202020204" pitchFamily="34" charset="0"/>
                <a:ea typeface="Trade Gothic LT Std" charset="0"/>
                <a:cs typeface="Trade Gothic LT Std" charset="0"/>
              </a:rPr>
              <a:t>HIGHLIGHT TRAVELS LTD - 2019 </a:t>
            </a:r>
            <a:endParaRPr lang="en-US" sz="4000" b="1" dirty="0">
              <a:solidFill>
                <a:schemeClr val="bg1"/>
              </a:solidFill>
              <a:latin typeface="Century Gothic" panose="020B0502020202020204" pitchFamily="34" charset="0"/>
              <a:ea typeface="Trade Gothic LT Std" charset="0"/>
              <a:cs typeface="Trade Gothic LT Std" charset="0"/>
            </a:endParaRPr>
          </a:p>
        </p:txBody>
      </p:sp>
      <p:sp>
        <p:nvSpPr>
          <p:cNvPr id="12" name="TextBox 11"/>
          <p:cNvSpPr txBox="1"/>
          <p:nvPr/>
        </p:nvSpPr>
        <p:spPr>
          <a:xfrm>
            <a:off x="676894" y="5212749"/>
            <a:ext cx="10770919" cy="1569660"/>
          </a:xfrm>
          <a:prstGeom prst="rect">
            <a:avLst/>
          </a:prstGeom>
          <a:noFill/>
        </p:spPr>
        <p:txBody>
          <a:bodyPr wrap="square" rtlCol="0">
            <a:spAutoFit/>
          </a:bodyPr>
          <a:lstStyle/>
          <a:p>
            <a:r>
              <a:rPr lang="en-US" sz="4800" b="1" dirty="0" smtClean="0">
                <a:solidFill>
                  <a:srgbClr val="002060"/>
                </a:solidFill>
                <a:latin typeface="Century Gothic" panose="020B0502020202020204" pitchFamily="34" charset="0"/>
                <a:ea typeface="Trade Gothic LT Std" charset="0"/>
                <a:cs typeface="Trade Gothic LT Std" charset="0"/>
              </a:rPr>
              <a:t>Benefit Presentation by Tom Mboya </a:t>
            </a:r>
          </a:p>
          <a:p>
            <a:endParaRPr lang="en-US" sz="4800" b="1" dirty="0">
              <a:solidFill>
                <a:srgbClr val="002060"/>
              </a:solidFill>
              <a:latin typeface="Century Gothic" panose="020B0502020202020204" pitchFamily="34" charset="0"/>
              <a:ea typeface="Trade Gothic LT Std" charset="0"/>
              <a:cs typeface="Trade Gothic LT Std" charset="0"/>
            </a:endParaRPr>
          </a:p>
        </p:txBody>
      </p:sp>
    </p:spTree>
    <p:extLst>
      <p:ext uri="{BB962C8B-B14F-4D97-AF65-F5344CB8AC3E}">
        <p14:creationId xmlns:p14="http://schemas.microsoft.com/office/powerpoint/2010/main" val="5237175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287301"/>
            <a:ext cx="10515600" cy="490909"/>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…Continuation PREMIER PLUS MEDICAL COVER BENEFITS- INPATIENT</a:t>
            </a:r>
            <a:endParaRPr lang="en-US" sz="2100" b="1" dirty="0">
              <a:solidFill>
                <a:srgbClr val="FF0000"/>
              </a:solidFill>
              <a:latin typeface="Trade Gothic LT Std" charset="0"/>
              <a:ea typeface="Trade Gothic LT Std" charset="0"/>
              <a:cs typeface="Trade Gothic LT Std" charset="0"/>
            </a:endParaRPr>
          </a:p>
        </p:txBody>
      </p:sp>
      <p:sp>
        <p:nvSpPr>
          <p:cNvPr id="6" name="TextBox 5"/>
          <p:cNvSpPr txBox="1"/>
          <p:nvPr/>
        </p:nvSpPr>
        <p:spPr>
          <a:xfrm>
            <a:off x="3099816" y="1417320"/>
            <a:ext cx="8156448" cy="830997"/>
          </a:xfrm>
          <a:prstGeom prst="rect">
            <a:avLst/>
          </a:prstGeom>
          <a:noFill/>
        </p:spPr>
        <p:txBody>
          <a:bodyPr wrap="square" rtlCol="0">
            <a:spAutoFit/>
          </a:bodyPr>
          <a:lstStyle/>
          <a:p>
            <a:pPr marL="285750" indent="-285750" algn="just">
              <a:buFont typeface="Arial" charset="0"/>
              <a:buChar char="•"/>
            </a:pPr>
            <a:r>
              <a:rPr lang="en-US" sz="1600" dirty="0" smtClean="0">
                <a:solidFill>
                  <a:schemeClr val="bg1"/>
                </a:solidFill>
                <a:latin typeface="Trade Gothic LT Std" charset="0"/>
                <a:ea typeface="Trade Gothic LT Std" charset="0"/>
                <a:cs typeface="Trade Gothic LT Std" charset="0"/>
              </a:rPr>
              <a:t>In </a:t>
            </a:r>
            <a:r>
              <a:rPr lang="en-US" sz="1600" dirty="0">
                <a:solidFill>
                  <a:schemeClr val="bg1"/>
                </a:solidFill>
                <a:latin typeface="Trade Gothic LT Std" charset="0"/>
                <a:ea typeface="Trade Gothic LT Std" charset="0"/>
                <a:cs typeface="Trade Gothic LT Std" charset="0"/>
              </a:rPr>
              <a:t>case of admission, you will be expected to present your Membership cards. </a:t>
            </a:r>
          </a:p>
          <a:p>
            <a:pPr marL="285750" indent="-285750" algn="just">
              <a:buFont typeface="Arial" charset="0"/>
              <a:buChar char="•"/>
            </a:pPr>
            <a:r>
              <a:rPr lang="en-US" sz="1600" dirty="0" smtClean="0">
                <a:solidFill>
                  <a:schemeClr val="bg1"/>
                </a:solidFill>
                <a:latin typeface="Trade Gothic LT Std" charset="0"/>
                <a:ea typeface="Trade Gothic LT Std" charset="0"/>
                <a:cs typeface="Trade Gothic LT Std" charset="0"/>
              </a:rPr>
              <a:t>For </a:t>
            </a:r>
            <a:r>
              <a:rPr lang="en-US" sz="1600" dirty="0">
                <a:solidFill>
                  <a:schemeClr val="bg1"/>
                </a:solidFill>
                <a:latin typeface="Trade Gothic LT Std" charset="0"/>
                <a:ea typeface="Trade Gothic LT Std" charset="0"/>
                <a:cs typeface="Trade Gothic LT Std" charset="0"/>
              </a:rPr>
              <a:t>scheduled admissions authorization must be obtained from </a:t>
            </a:r>
            <a:r>
              <a:rPr lang="en-US" sz="1600" dirty="0" smtClean="0">
                <a:solidFill>
                  <a:schemeClr val="bg1"/>
                </a:solidFill>
                <a:latin typeface="Trade Gothic LT Std" charset="0"/>
                <a:ea typeface="Trade Gothic LT Std" charset="0"/>
                <a:cs typeface="Trade Gothic LT Std" charset="0"/>
              </a:rPr>
              <a:t>Resolution Insurance 48 hours </a:t>
            </a:r>
            <a:r>
              <a:rPr lang="en-US" sz="1600" dirty="0">
                <a:solidFill>
                  <a:schemeClr val="bg1"/>
                </a:solidFill>
                <a:latin typeface="Trade Gothic LT Std" charset="0"/>
                <a:ea typeface="Trade Gothic LT Std" charset="0"/>
                <a:cs typeface="Trade Gothic LT Std" charset="0"/>
              </a:rPr>
              <a:t>before the actual hospitalization.</a:t>
            </a:r>
          </a:p>
        </p:txBody>
      </p:sp>
      <p:sp>
        <p:nvSpPr>
          <p:cNvPr id="8" name="TextBox 7"/>
          <p:cNvSpPr txBox="1"/>
          <p:nvPr/>
        </p:nvSpPr>
        <p:spPr>
          <a:xfrm>
            <a:off x="3072384" y="2660904"/>
            <a:ext cx="8211312" cy="1569660"/>
          </a:xfrm>
          <a:prstGeom prst="rect">
            <a:avLst/>
          </a:prstGeom>
          <a:noFill/>
        </p:spPr>
        <p:txBody>
          <a:bodyPr wrap="square" rtlCol="0">
            <a:spAutoFit/>
          </a:bodyPr>
          <a:lstStyle/>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In </a:t>
            </a:r>
            <a:r>
              <a:rPr lang="en-US" sz="1600" dirty="0">
                <a:solidFill>
                  <a:schemeClr val="bg1"/>
                </a:solidFill>
                <a:latin typeface="Trade Gothic LT Std" charset="0"/>
                <a:ea typeface="Trade Gothic LT Std" charset="0"/>
                <a:cs typeface="Trade Gothic LT Std" charset="0"/>
              </a:rPr>
              <a:t>cases of emergency admissions, ensure that Resolution Insurance  has </a:t>
            </a:r>
            <a:r>
              <a:rPr lang="en-US" sz="1600" dirty="0" smtClean="0">
                <a:solidFill>
                  <a:schemeClr val="bg1"/>
                </a:solidFill>
                <a:latin typeface="Trade Gothic LT Std" charset="0"/>
                <a:ea typeface="Trade Gothic LT Std" charset="0"/>
                <a:cs typeface="Trade Gothic LT Std" charset="0"/>
              </a:rPr>
              <a:t>been</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informed within 24 </a:t>
            </a:r>
            <a:r>
              <a:rPr lang="en-US" sz="1600" dirty="0">
                <a:solidFill>
                  <a:schemeClr val="bg1"/>
                </a:solidFill>
                <a:latin typeface="Trade Gothic LT Std" charset="0"/>
                <a:ea typeface="Trade Gothic LT Std" charset="0"/>
                <a:cs typeface="Trade Gothic LT Std" charset="0"/>
              </a:rPr>
              <a:t>hours of the admission.</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A </a:t>
            </a:r>
            <a:r>
              <a:rPr lang="en-US" sz="1600" dirty="0">
                <a:solidFill>
                  <a:schemeClr val="bg1"/>
                </a:solidFill>
                <a:latin typeface="Trade Gothic LT Std" charset="0"/>
                <a:ea typeface="Trade Gothic LT Std" charset="0"/>
                <a:cs typeface="Trade Gothic LT Std" charset="0"/>
              </a:rPr>
              <a:t>Pre-authorization request form will be filled in and the clinic or hospital </a:t>
            </a:r>
            <a:r>
              <a:rPr lang="en-US" sz="1600" dirty="0" smtClean="0">
                <a:solidFill>
                  <a:schemeClr val="bg1"/>
                </a:solidFill>
                <a:latin typeface="Trade Gothic LT Std" charset="0"/>
                <a:ea typeface="Trade Gothic LT Std" charset="0"/>
                <a:cs typeface="Trade Gothic LT Std" charset="0"/>
              </a:rPr>
              <a:t>will</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contact </a:t>
            </a:r>
            <a:r>
              <a:rPr lang="en-US" sz="1600" dirty="0">
                <a:solidFill>
                  <a:schemeClr val="bg1"/>
                </a:solidFill>
                <a:latin typeface="Trade Gothic LT Std" charset="0"/>
                <a:ea typeface="Trade Gothic LT Std" charset="0"/>
                <a:cs typeface="Trade Gothic LT Std" charset="0"/>
              </a:rPr>
              <a:t>RIL </a:t>
            </a:r>
            <a:r>
              <a:rPr lang="en-US" sz="1600" dirty="0" smtClean="0">
                <a:solidFill>
                  <a:schemeClr val="bg1"/>
                </a:solidFill>
                <a:latin typeface="Trade Gothic LT Std" charset="0"/>
                <a:ea typeface="Trade Gothic LT Std" charset="0"/>
                <a:cs typeface="Trade Gothic LT Std" charset="0"/>
              </a:rPr>
              <a:t>for approval </a:t>
            </a:r>
            <a:r>
              <a:rPr lang="en-US" sz="1600" dirty="0">
                <a:solidFill>
                  <a:schemeClr val="bg1"/>
                </a:solidFill>
                <a:latin typeface="Trade Gothic LT Std" charset="0"/>
                <a:ea typeface="Trade Gothic LT Std" charset="0"/>
                <a:cs typeface="Trade Gothic LT Std" charset="0"/>
              </a:rPr>
              <a:t>within 48 hours. These request forms are done by </a:t>
            </a:r>
            <a:r>
              <a:rPr lang="en-US" sz="1600" dirty="0" smtClean="0">
                <a:solidFill>
                  <a:schemeClr val="bg1"/>
                </a:solidFill>
                <a:latin typeface="Trade Gothic LT Std" charset="0"/>
                <a:ea typeface="Trade Gothic LT Std" charset="0"/>
                <a:cs typeface="Trade Gothic LT Std" charset="0"/>
              </a:rPr>
              <a:t>the</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admitting </a:t>
            </a:r>
            <a:r>
              <a:rPr lang="en-US" sz="1600" dirty="0">
                <a:solidFill>
                  <a:schemeClr val="bg1"/>
                </a:solidFill>
                <a:latin typeface="Trade Gothic LT Std" charset="0"/>
                <a:ea typeface="Trade Gothic LT Std" charset="0"/>
                <a:cs typeface="Trade Gothic LT Std" charset="0"/>
              </a:rPr>
              <a:t>hospital, and </a:t>
            </a:r>
            <a:r>
              <a:rPr lang="en-US" sz="1600" dirty="0" smtClean="0">
                <a:solidFill>
                  <a:schemeClr val="bg1"/>
                </a:solidFill>
                <a:latin typeface="Trade Gothic LT Std" charset="0"/>
                <a:ea typeface="Trade Gothic LT Std" charset="0"/>
                <a:cs typeface="Trade Gothic LT Std" charset="0"/>
              </a:rPr>
              <a:t>the member </a:t>
            </a:r>
            <a:r>
              <a:rPr lang="en-US" sz="1600" dirty="0">
                <a:solidFill>
                  <a:schemeClr val="bg1"/>
                </a:solidFill>
                <a:latin typeface="Trade Gothic LT Std" charset="0"/>
                <a:ea typeface="Trade Gothic LT Std" charset="0"/>
                <a:cs typeface="Trade Gothic LT Std" charset="0"/>
              </a:rPr>
              <a:t>should not worry about finding one to </a:t>
            </a:r>
            <a:r>
              <a:rPr lang="en-US" sz="1600" dirty="0" smtClean="0">
                <a:solidFill>
                  <a:schemeClr val="bg1"/>
                </a:solidFill>
                <a:latin typeface="Trade Gothic LT Std" charset="0"/>
                <a:ea typeface="Trade Gothic LT Std" charset="0"/>
                <a:cs typeface="Trade Gothic LT Std" charset="0"/>
              </a:rPr>
              <a:t>send</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to </a:t>
            </a:r>
            <a:r>
              <a:rPr lang="en-US" sz="1600" dirty="0">
                <a:solidFill>
                  <a:schemeClr val="bg1"/>
                </a:solidFill>
                <a:latin typeface="Trade Gothic LT Std" charset="0"/>
                <a:ea typeface="Trade Gothic LT Std" charset="0"/>
                <a:cs typeface="Trade Gothic LT Std" charset="0"/>
              </a:rPr>
              <a:t>us. </a:t>
            </a:r>
          </a:p>
        </p:txBody>
      </p:sp>
      <p:sp>
        <p:nvSpPr>
          <p:cNvPr id="9" name="TextBox 8"/>
          <p:cNvSpPr txBox="1"/>
          <p:nvPr/>
        </p:nvSpPr>
        <p:spPr>
          <a:xfrm>
            <a:off x="3072384" y="4398264"/>
            <a:ext cx="8211312" cy="830997"/>
          </a:xfrm>
          <a:prstGeom prst="rect">
            <a:avLst/>
          </a:prstGeom>
          <a:noFill/>
        </p:spPr>
        <p:txBody>
          <a:bodyPr wrap="square" rtlCol="0">
            <a:spAutoFit/>
          </a:bodyPr>
          <a:lstStyle/>
          <a:p>
            <a:pPr marL="285750" indent="-285750">
              <a:buFont typeface="Arial" charset="0"/>
              <a:buChar char="•"/>
            </a:pPr>
            <a:r>
              <a:rPr lang="en-US" sz="1600" dirty="0">
                <a:solidFill>
                  <a:schemeClr val="bg1"/>
                </a:solidFill>
                <a:latin typeface="Trade Gothic LT Std" charset="0"/>
                <a:ea typeface="Trade Gothic LT Std" charset="0"/>
                <a:cs typeface="Trade Gothic LT Std" charset="0"/>
              </a:rPr>
              <a:t>All admission bills are paid less the NHIF rebate. </a:t>
            </a:r>
          </a:p>
          <a:p>
            <a:pPr marL="285750" indent="-285750">
              <a:buFont typeface="Arial" charset="0"/>
              <a:buChar char="•"/>
            </a:pPr>
            <a:r>
              <a:rPr lang="en-US" sz="1600" dirty="0">
                <a:solidFill>
                  <a:schemeClr val="bg1"/>
                </a:solidFill>
                <a:latin typeface="Trade Gothic LT Std" charset="0"/>
                <a:ea typeface="Trade Gothic LT Std" charset="0"/>
                <a:cs typeface="Trade Gothic LT Std" charset="0"/>
              </a:rPr>
              <a:t>While hospitalized (Nairobi And Mombasa) there will be daily visits by RIL care managers.</a:t>
            </a:r>
          </a:p>
        </p:txBody>
      </p:sp>
      <p:graphicFrame>
        <p:nvGraphicFramePr>
          <p:cNvPr id="11" name="Content Placeholder 4"/>
          <p:cNvGraphicFramePr>
            <a:graphicFrameLocks noGrp="1"/>
          </p:cNvGraphicFramePr>
          <p:nvPr>
            <p:ph idx="1"/>
            <p:extLst/>
          </p:nvPr>
        </p:nvGraphicFramePr>
        <p:xfrm>
          <a:off x="361544" y="945909"/>
          <a:ext cx="10894719" cy="1848805"/>
        </p:xfrm>
        <a:graphic>
          <a:graphicData uri="http://schemas.openxmlformats.org/drawingml/2006/table">
            <a:tbl>
              <a:tblPr>
                <a:tableStyleId>{5C22544A-7EE6-4342-B048-85BDC9FD1C3A}</a:tableStyleId>
              </a:tblPr>
              <a:tblGrid>
                <a:gridCol w="4777126">
                  <a:extLst>
                    <a:ext uri="{9D8B030D-6E8A-4147-A177-3AD203B41FA5}">
                      <a16:colId xmlns:a16="http://schemas.microsoft.com/office/drawing/2014/main" xmlns="" val="20000"/>
                    </a:ext>
                  </a:extLst>
                </a:gridCol>
                <a:gridCol w="6117593">
                  <a:extLst>
                    <a:ext uri="{9D8B030D-6E8A-4147-A177-3AD203B41FA5}">
                      <a16:colId xmlns:a16="http://schemas.microsoft.com/office/drawing/2014/main" xmlns="" val="234356640"/>
                    </a:ext>
                  </a:extLst>
                </a:gridCol>
              </a:tblGrid>
              <a:tr h="732764">
                <a:tc>
                  <a:txBody>
                    <a:bodyPr/>
                    <a:lstStyle/>
                    <a:p>
                      <a:pPr marL="0" marR="0" algn="l" defTabSz="914400" rtl="0" eaLnBrk="1" latinLnBrk="0" hangingPunct="1">
                        <a:lnSpc>
                          <a:spcPct val="107000"/>
                        </a:lnSpc>
                        <a:spcBef>
                          <a:spcPts val="0"/>
                        </a:spcBef>
                        <a:spcAft>
                          <a:spcPts val="0"/>
                        </a:spcAft>
                      </a:pPr>
                      <a:endParaRPr lang="en-US" sz="1200" b="0" kern="1200" dirty="0" smtClean="0">
                        <a:solidFill>
                          <a:schemeClr val="tx2"/>
                        </a:solidFill>
                        <a:effectLst/>
                        <a:latin typeface="+mn-lt"/>
                        <a:ea typeface="+mn-ea"/>
                        <a:cs typeface="+mn-cs"/>
                      </a:endParaRPr>
                    </a:p>
                    <a:p>
                      <a:pPr marL="0" marR="0" algn="l" defTabSz="914400" rtl="0" eaLnBrk="1" latinLnBrk="0" hangingPunct="1">
                        <a:lnSpc>
                          <a:spcPct val="107000"/>
                        </a:lnSpc>
                        <a:spcBef>
                          <a:spcPts val="0"/>
                        </a:spcBef>
                        <a:spcAft>
                          <a:spcPts val="0"/>
                        </a:spcAft>
                      </a:pPr>
                      <a:r>
                        <a:rPr lang="en-US" sz="1200" b="0" kern="1200" dirty="0" smtClean="0">
                          <a:solidFill>
                            <a:schemeClr val="tx2"/>
                          </a:solidFill>
                          <a:effectLst/>
                          <a:latin typeface="+mn-lt"/>
                          <a:ea typeface="+mn-ea"/>
                          <a:cs typeface="+mn-cs"/>
                        </a:rPr>
                        <a:t>Personal accident</a:t>
                      </a:r>
                      <a:r>
                        <a:rPr lang="en-US" sz="1200" b="0" kern="1200" baseline="0" dirty="0" smtClean="0">
                          <a:solidFill>
                            <a:schemeClr val="tx2"/>
                          </a:solidFill>
                          <a:effectLst/>
                          <a:latin typeface="+mn-lt"/>
                          <a:ea typeface="+mn-ea"/>
                          <a:cs typeface="+mn-cs"/>
                        </a:rPr>
                        <a:t> cover(for Adults)</a:t>
                      </a:r>
                      <a:endParaRPr lang="en-US" sz="1200" b="0" kern="1200" dirty="0" smtClean="0">
                        <a:solidFill>
                          <a:schemeClr val="tx2"/>
                        </a:solidFill>
                        <a:effectLst/>
                        <a:latin typeface="+mn-lt"/>
                        <a:ea typeface="+mn-ea"/>
                        <a:cs typeface="+mn-cs"/>
                      </a:endParaRPr>
                    </a:p>
                  </a:txBody>
                  <a:tcPr marL="68573" marR="68573" marT="0" marB="0"/>
                </a:tc>
                <a:tc>
                  <a:txBody>
                    <a:bodyPr/>
                    <a:lstStyle/>
                    <a:p>
                      <a:endParaRPr lang="en-US" sz="1200" b="1" kern="1200" dirty="0" smtClean="0">
                        <a:solidFill>
                          <a:schemeClr val="tx2"/>
                        </a:solidFill>
                        <a:effectLst/>
                        <a:latin typeface="+mn-lt"/>
                        <a:ea typeface="+mn-ea"/>
                        <a:cs typeface="+mn-cs"/>
                      </a:endParaRPr>
                    </a:p>
                    <a:p>
                      <a:r>
                        <a:rPr lang="en-US" sz="1200" b="1" kern="1200" dirty="0" smtClean="0">
                          <a:solidFill>
                            <a:schemeClr val="tx2"/>
                          </a:solidFill>
                          <a:effectLst/>
                          <a:latin typeface="+mn-lt"/>
                          <a:ea typeface="+mn-ea"/>
                          <a:cs typeface="+mn-cs"/>
                        </a:rPr>
                        <a:t> Kshs.</a:t>
                      </a:r>
                      <a:r>
                        <a:rPr lang="en-US" sz="1200" b="1" kern="1200" baseline="0" dirty="0" smtClean="0">
                          <a:solidFill>
                            <a:schemeClr val="tx2"/>
                          </a:solidFill>
                          <a:effectLst/>
                          <a:latin typeface="+mn-lt"/>
                          <a:ea typeface="+mn-ea"/>
                          <a:cs typeface="+mn-cs"/>
                        </a:rPr>
                        <a:t> 2,000,000</a:t>
                      </a:r>
                      <a:r>
                        <a:rPr lang="en-US" sz="1200" b="1" kern="1200" dirty="0" smtClean="0">
                          <a:solidFill>
                            <a:schemeClr val="tx2"/>
                          </a:solidFill>
                          <a:effectLst/>
                          <a:latin typeface="+mn-lt"/>
                          <a:ea typeface="+mn-ea"/>
                          <a:cs typeface="+mn-cs"/>
                        </a:rPr>
                        <a:t>             </a:t>
                      </a:r>
                    </a:p>
                  </a:txBody>
                  <a:tcPr marL="68573" marR="68573" marT="0" marB="0"/>
                </a:tc>
                <a:extLst>
                  <a:ext uri="{0D108BD9-81ED-4DB2-BD59-A6C34878D82A}">
                    <a16:rowId xmlns:a16="http://schemas.microsoft.com/office/drawing/2014/main" xmlns="" val="10000"/>
                  </a:ext>
                </a:extLst>
              </a:tr>
              <a:tr h="554223">
                <a:tc>
                  <a:txBody>
                    <a:bodyPr/>
                    <a:lstStyle/>
                    <a:p>
                      <a:pPr marL="0" marR="0" algn="l">
                        <a:lnSpc>
                          <a:spcPct val="107000"/>
                        </a:lnSpc>
                        <a:spcBef>
                          <a:spcPts val="0"/>
                        </a:spcBef>
                        <a:spcAft>
                          <a:spcPts val="0"/>
                        </a:spcAft>
                      </a:pPr>
                      <a:endParaRPr lang="en-US" sz="1200" b="0" kern="1200" dirty="0" smtClean="0">
                        <a:solidFill>
                          <a:schemeClr val="tx2"/>
                        </a:solidFill>
                        <a:effectLst/>
                        <a:latin typeface="+mn-lt"/>
                        <a:ea typeface="+mn-ea"/>
                        <a:cs typeface="+mn-cs"/>
                      </a:endParaRPr>
                    </a:p>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Critical Illness(a sublimit of personal Accident cover)</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endParaRPr lang="en-US" sz="1200" b="1" kern="1200" dirty="0" smtClean="0">
                        <a:solidFill>
                          <a:schemeClr val="tx2"/>
                        </a:solidFill>
                        <a:effectLst/>
                        <a:latin typeface="+mn-lt"/>
                        <a:ea typeface="+mn-ea"/>
                        <a:cs typeface="+mn-cs"/>
                      </a:endParaRPr>
                    </a:p>
                    <a:p>
                      <a:pPr marL="0" marR="0" indent="0" algn="l" defTabSz="914400" rtl="0" eaLnBrk="1" fontAlgn="auto" latinLnBrk="0" hangingPunct="1">
                        <a:lnSpc>
                          <a:spcPct val="107000"/>
                        </a:lnSpc>
                        <a:spcBef>
                          <a:spcPts val="0"/>
                        </a:spcBef>
                        <a:spcAft>
                          <a:spcPts val="0"/>
                        </a:spcAft>
                        <a:buClrTx/>
                        <a:buSzTx/>
                        <a:buFontTx/>
                        <a:buNone/>
                        <a:tabLst/>
                        <a:defRPr/>
                      </a:pPr>
                      <a:r>
                        <a:rPr lang="en-US" sz="1200" b="1" kern="1200" dirty="0" smtClean="0">
                          <a:solidFill>
                            <a:schemeClr val="tx2"/>
                          </a:solidFill>
                          <a:effectLst/>
                          <a:latin typeface="+mn-lt"/>
                          <a:ea typeface="+mn-ea"/>
                          <a:cs typeface="+mn-cs"/>
                        </a:rPr>
                        <a:t>Kshs. 500,000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1"/>
                  </a:ext>
                </a:extLst>
              </a:tr>
              <a:tr h="561818">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Child guard cover (for children)</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Kshs .100,000</a:t>
                      </a:r>
                      <a:endParaRPr lang="en-US" sz="1200" b="1" kern="1200" dirty="0">
                        <a:solidFill>
                          <a:schemeClr val="tx2"/>
                        </a:solidFill>
                        <a:effectLst/>
                        <a:latin typeface="+mn-lt"/>
                        <a:ea typeface="+mn-ea"/>
                        <a:cs typeface="+mn-cs"/>
                      </a:endParaRPr>
                    </a:p>
                  </a:txBody>
                  <a:tcPr marL="68580" marR="68580" marT="0" marB="0" anchor="ctr"/>
                </a:tc>
              </a:tr>
            </a:tbl>
          </a:graphicData>
        </a:graphic>
      </p:graphicFrame>
    </p:spTree>
    <p:extLst>
      <p:ext uri="{BB962C8B-B14F-4D97-AF65-F5344CB8AC3E}">
        <p14:creationId xmlns:p14="http://schemas.microsoft.com/office/powerpoint/2010/main" val="26173089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287301"/>
            <a:ext cx="10515600" cy="490909"/>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ADVANTAGE PLAN MEDICAL COVER BENEFITS - INPATIENT</a:t>
            </a:r>
            <a:endParaRPr lang="en-US" sz="2100" b="1" dirty="0">
              <a:solidFill>
                <a:srgbClr val="FF0000"/>
              </a:solidFill>
              <a:latin typeface="Trade Gothic LT Std" charset="0"/>
              <a:ea typeface="Trade Gothic LT Std" charset="0"/>
              <a:cs typeface="Trade Gothic LT Std" charset="0"/>
            </a:endParaRPr>
          </a:p>
        </p:txBody>
      </p:sp>
      <p:sp>
        <p:nvSpPr>
          <p:cNvPr id="6" name="TextBox 5"/>
          <p:cNvSpPr txBox="1"/>
          <p:nvPr/>
        </p:nvSpPr>
        <p:spPr>
          <a:xfrm>
            <a:off x="3099816" y="1417320"/>
            <a:ext cx="8156448" cy="830997"/>
          </a:xfrm>
          <a:prstGeom prst="rect">
            <a:avLst/>
          </a:prstGeom>
          <a:noFill/>
        </p:spPr>
        <p:txBody>
          <a:bodyPr wrap="square" rtlCol="0">
            <a:spAutoFit/>
          </a:bodyPr>
          <a:lstStyle/>
          <a:p>
            <a:pPr marL="285750" indent="-285750" algn="just">
              <a:buFont typeface="Arial" charset="0"/>
              <a:buChar char="•"/>
            </a:pPr>
            <a:r>
              <a:rPr lang="en-US" sz="1600" dirty="0" smtClean="0">
                <a:solidFill>
                  <a:schemeClr val="bg1"/>
                </a:solidFill>
                <a:latin typeface="Trade Gothic LT Std" charset="0"/>
                <a:ea typeface="Trade Gothic LT Std" charset="0"/>
                <a:cs typeface="Trade Gothic LT Std" charset="0"/>
              </a:rPr>
              <a:t>In </a:t>
            </a:r>
            <a:r>
              <a:rPr lang="en-US" sz="1600" dirty="0">
                <a:solidFill>
                  <a:schemeClr val="bg1"/>
                </a:solidFill>
                <a:latin typeface="Trade Gothic LT Std" charset="0"/>
                <a:ea typeface="Trade Gothic LT Std" charset="0"/>
                <a:cs typeface="Trade Gothic LT Std" charset="0"/>
              </a:rPr>
              <a:t>case of admission, you will be expected to present your Membership cards. </a:t>
            </a:r>
          </a:p>
          <a:p>
            <a:pPr marL="285750" indent="-285750" algn="just">
              <a:buFont typeface="Arial" charset="0"/>
              <a:buChar char="•"/>
            </a:pPr>
            <a:r>
              <a:rPr lang="en-US" sz="1600" dirty="0" smtClean="0">
                <a:solidFill>
                  <a:schemeClr val="bg1"/>
                </a:solidFill>
                <a:latin typeface="Trade Gothic LT Std" charset="0"/>
                <a:ea typeface="Trade Gothic LT Std" charset="0"/>
                <a:cs typeface="Trade Gothic LT Std" charset="0"/>
              </a:rPr>
              <a:t>For </a:t>
            </a:r>
            <a:r>
              <a:rPr lang="en-US" sz="1600" dirty="0">
                <a:solidFill>
                  <a:schemeClr val="bg1"/>
                </a:solidFill>
                <a:latin typeface="Trade Gothic LT Std" charset="0"/>
                <a:ea typeface="Trade Gothic LT Std" charset="0"/>
                <a:cs typeface="Trade Gothic LT Std" charset="0"/>
              </a:rPr>
              <a:t>scheduled admissions authorization must be obtained from </a:t>
            </a:r>
            <a:r>
              <a:rPr lang="en-US" sz="1600" dirty="0" smtClean="0">
                <a:solidFill>
                  <a:schemeClr val="bg1"/>
                </a:solidFill>
                <a:latin typeface="Trade Gothic LT Std" charset="0"/>
                <a:ea typeface="Trade Gothic LT Std" charset="0"/>
                <a:cs typeface="Trade Gothic LT Std" charset="0"/>
              </a:rPr>
              <a:t>Resolution Insurance 48 hours </a:t>
            </a:r>
            <a:r>
              <a:rPr lang="en-US" sz="1600" dirty="0">
                <a:solidFill>
                  <a:schemeClr val="bg1"/>
                </a:solidFill>
                <a:latin typeface="Trade Gothic LT Std" charset="0"/>
                <a:ea typeface="Trade Gothic LT Std" charset="0"/>
                <a:cs typeface="Trade Gothic LT Std" charset="0"/>
              </a:rPr>
              <a:t>before the actual hospitalization.</a:t>
            </a:r>
          </a:p>
        </p:txBody>
      </p:sp>
      <p:sp>
        <p:nvSpPr>
          <p:cNvPr id="8" name="TextBox 7"/>
          <p:cNvSpPr txBox="1"/>
          <p:nvPr/>
        </p:nvSpPr>
        <p:spPr>
          <a:xfrm>
            <a:off x="3072384" y="2660904"/>
            <a:ext cx="8211312" cy="1569660"/>
          </a:xfrm>
          <a:prstGeom prst="rect">
            <a:avLst/>
          </a:prstGeom>
          <a:noFill/>
        </p:spPr>
        <p:txBody>
          <a:bodyPr wrap="square" rtlCol="0">
            <a:spAutoFit/>
          </a:bodyPr>
          <a:lstStyle/>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In </a:t>
            </a:r>
            <a:r>
              <a:rPr lang="en-US" sz="1600" dirty="0">
                <a:solidFill>
                  <a:schemeClr val="bg1"/>
                </a:solidFill>
                <a:latin typeface="Trade Gothic LT Std" charset="0"/>
                <a:ea typeface="Trade Gothic LT Std" charset="0"/>
                <a:cs typeface="Trade Gothic LT Std" charset="0"/>
              </a:rPr>
              <a:t>cases of emergency admissions, ensure that Resolution Insurance  has </a:t>
            </a:r>
            <a:r>
              <a:rPr lang="en-US" sz="1600" dirty="0" smtClean="0">
                <a:solidFill>
                  <a:schemeClr val="bg1"/>
                </a:solidFill>
                <a:latin typeface="Trade Gothic LT Std" charset="0"/>
                <a:ea typeface="Trade Gothic LT Std" charset="0"/>
                <a:cs typeface="Trade Gothic LT Std" charset="0"/>
              </a:rPr>
              <a:t>been</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informed within 24 </a:t>
            </a:r>
            <a:r>
              <a:rPr lang="en-US" sz="1600" dirty="0">
                <a:solidFill>
                  <a:schemeClr val="bg1"/>
                </a:solidFill>
                <a:latin typeface="Trade Gothic LT Std" charset="0"/>
                <a:ea typeface="Trade Gothic LT Std" charset="0"/>
                <a:cs typeface="Trade Gothic LT Std" charset="0"/>
              </a:rPr>
              <a:t>hours of the admission.</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A </a:t>
            </a:r>
            <a:r>
              <a:rPr lang="en-US" sz="1600" dirty="0">
                <a:solidFill>
                  <a:schemeClr val="bg1"/>
                </a:solidFill>
                <a:latin typeface="Trade Gothic LT Std" charset="0"/>
                <a:ea typeface="Trade Gothic LT Std" charset="0"/>
                <a:cs typeface="Trade Gothic LT Std" charset="0"/>
              </a:rPr>
              <a:t>Pre-authorization request form will be filled in and the clinic or hospital </a:t>
            </a:r>
            <a:r>
              <a:rPr lang="en-US" sz="1600" dirty="0" smtClean="0">
                <a:solidFill>
                  <a:schemeClr val="bg1"/>
                </a:solidFill>
                <a:latin typeface="Trade Gothic LT Std" charset="0"/>
                <a:ea typeface="Trade Gothic LT Std" charset="0"/>
                <a:cs typeface="Trade Gothic LT Std" charset="0"/>
              </a:rPr>
              <a:t>will</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contact </a:t>
            </a:r>
            <a:r>
              <a:rPr lang="en-US" sz="1600" dirty="0">
                <a:solidFill>
                  <a:schemeClr val="bg1"/>
                </a:solidFill>
                <a:latin typeface="Trade Gothic LT Std" charset="0"/>
                <a:ea typeface="Trade Gothic LT Std" charset="0"/>
                <a:cs typeface="Trade Gothic LT Std" charset="0"/>
              </a:rPr>
              <a:t>RIL </a:t>
            </a:r>
            <a:r>
              <a:rPr lang="en-US" sz="1600" dirty="0" smtClean="0">
                <a:solidFill>
                  <a:schemeClr val="bg1"/>
                </a:solidFill>
                <a:latin typeface="Trade Gothic LT Std" charset="0"/>
                <a:ea typeface="Trade Gothic LT Std" charset="0"/>
                <a:cs typeface="Trade Gothic LT Std" charset="0"/>
              </a:rPr>
              <a:t>for approval </a:t>
            </a:r>
            <a:r>
              <a:rPr lang="en-US" sz="1600" dirty="0">
                <a:solidFill>
                  <a:schemeClr val="bg1"/>
                </a:solidFill>
                <a:latin typeface="Trade Gothic LT Std" charset="0"/>
                <a:ea typeface="Trade Gothic LT Std" charset="0"/>
                <a:cs typeface="Trade Gothic LT Std" charset="0"/>
              </a:rPr>
              <a:t>within 48 hours. These request forms are done by </a:t>
            </a:r>
            <a:r>
              <a:rPr lang="en-US" sz="1600" dirty="0" smtClean="0">
                <a:solidFill>
                  <a:schemeClr val="bg1"/>
                </a:solidFill>
                <a:latin typeface="Trade Gothic LT Std" charset="0"/>
                <a:ea typeface="Trade Gothic LT Std" charset="0"/>
                <a:cs typeface="Trade Gothic LT Std" charset="0"/>
              </a:rPr>
              <a:t>the</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admitting </a:t>
            </a:r>
            <a:r>
              <a:rPr lang="en-US" sz="1600" dirty="0">
                <a:solidFill>
                  <a:schemeClr val="bg1"/>
                </a:solidFill>
                <a:latin typeface="Trade Gothic LT Std" charset="0"/>
                <a:ea typeface="Trade Gothic LT Std" charset="0"/>
                <a:cs typeface="Trade Gothic LT Std" charset="0"/>
              </a:rPr>
              <a:t>hospital, and </a:t>
            </a:r>
            <a:r>
              <a:rPr lang="en-US" sz="1600" dirty="0" smtClean="0">
                <a:solidFill>
                  <a:schemeClr val="bg1"/>
                </a:solidFill>
                <a:latin typeface="Trade Gothic LT Std" charset="0"/>
                <a:ea typeface="Trade Gothic LT Std" charset="0"/>
                <a:cs typeface="Trade Gothic LT Std" charset="0"/>
              </a:rPr>
              <a:t>the member </a:t>
            </a:r>
            <a:r>
              <a:rPr lang="en-US" sz="1600" dirty="0">
                <a:solidFill>
                  <a:schemeClr val="bg1"/>
                </a:solidFill>
                <a:latin typeface="Trade Gothic LT Std" charset="0"/>
                <a:ea typeface="Trade Gothic LT Std" charset="0"/>
                <a:cs typeface="Trade Gothic LT Std" charset="0"/>
              </a:rPr>
              <a:t>should not worry about finding one to </a:t>
            </a:r>
            <a:r>
              <a:rPr lang="en-US" sz="1600" dirty="0" smtClean="0">
                <a:solidFill>
                  <a:schemeClr val="bg1"/>
                </a:solidFill>
                <a:latin typeface="Trade Gothic LT Std" charset="0"/>
                <a:ea typeface="Trade Gothic LT Std" charset="0"/>
                <a:cs typeface="Trade Gothic LT Std" charset="0"/>
              </a:rPr>
              <a:t>send</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to </a:t>
            </a:r>
            <a:r>
              <a:rPr lang="en-US" sz="1600" dirty="0">
                <a:solidFill>
                  <a:schemeClr val="bg1"/>
                </a:solidFill>
                <a:latin typeface="Trade Gothic LT Std" charset="0"/>
                <a:ea typeface="Trade Gothic LT Std" charset="0"/>
                <a:cs typeface="Trade Gothic LT Std" charset="0"/>
              </a:rPr>
              <a:t>us. </a:t>
            </a:r>
          </a:p>
        </p:txBody>
      </p:sp>
      <p:sp>
        <p:nvSpPr>
          <p:cNvPr id="9" name="TextBox 8"/>
          <p:cNvSpPr txBox="1"/>
          <p:nvPr/>
        </p:nvSpPr>
        <p:spPr>
          <a:xfrm>
            <a:off x="3072384" y="4398264"/>
            <a:ext cx="8211312" cy="830997"/>
          </a:xfrm>
          <a:prstGeom prst="rect">
            <a:avLst/>
          </a:prstGeom>
          <a:noFill/>
        </p:spPr>
        <p:txBody>
          <a:bodyPr wrap="square" rtlCol="0">
            <a:spAutoFit/>
          </a:bodyPr>
          <a:lstStyle/>
          <a:p>
            <a:pPr marL="285750" indent="-285750">
              <a:buFont typeface="Arial" charset="0"/>
              <a:buChar char="•"/>
            </a:pPr>
            <a:r>
              <a:rPr lang="en-US" sz="1600" dirty="0">
                <a:solidFill>
                  <a:schemeClr val="bg1"/>
                </a:solidFill>
                <a:latin typeface="Trade Gothic LT Std" charset="0"/>
                <a:ea typeface="Trade Gothic LT Std" charset="0"/>
                <a:cs typeface="Trade Gothic LT Std" charset="0"/>
              </a:rPr>
              <a:t>All admission bills are paid less the NHIF rebate. </a:t>
            </a:r>
          </a:p>
          <a:p>
            <a:pPr marL="285750" indent="-285750">
              <a:buFont typeface="Arial" charset="0"/>
              <a:buChar char="•"/>
            </a:pPr>
            <a:r>
              <a:rPr lang="en-US" sz="1600" dirty="0">
                <a:solidFill>
                  <a:schemeClr val="bg1"/>
                </a:solidFill>
                <a:latin typeface="Trade Gothic LT Std" charset="0"/>
                <a:ea typeface="Trade Gothic LT Std" charset="0"/>
                <a:cs typeface="Trade Gothic LT Std" charset="0"/>
              </a:rPr>
              <a:t>While hospitalized (Nairobi And Mombasa) there will be daily visits by RIL care managers.</a:t>
            </a:r>
          </a:p>
        </p:txBody>
      </p:sp>
      <p:graphicFrame>
        <p:nvGraphicFramePr>
          <p:cNvPr id="11" name="Content Placeholder 4"/>
          <p:cNvGraphicFramePr>
            <a:graphicFrameLocks noGrp="1"/>
          </p:cNvGraphicFramePr>
          <p:nvPr>
            <p:ph idx="1"/>
            <p:extLst/>
          </p:nvPr>
        </p:nvGraphicFramePr>
        <p:xfrm>
          <a:off x="361545" y="923401"/>
          <a:ext cx="11087773" cy="4803772"/>
        </p:xfrm>
        <a:graphic>
          <a:graphicData uri="http://schemas.openxmlformats.org/drawingml/2006/table">
            <a:tbl>
              <a:tblPr>
                <a:tableStyleId>{5C22544A-7EE6-4342-B048-85BDC9FD1C3A}</a:tableStyleId>
              </a:tblPr>
              <a:tblGrid>
                <a:gridCol w="6747593">
                  <a:extLst>
                    <a:ext uri="{9D8B030D-6E8A-4147-A177-3AD203B41FA5}">
                      <a16:colId xmlns:a16="http://schemas.microsoft.com/office/drawing/2014/main" xmlns="" val="20000"/>
                    </a:ext>
                  </a:extLst>
                </a:gridCol>
                <a:gridCol w="4340180">
                  <a:extLst>
                    <a:ext uri="{9D8B030D-6E8A-4147-A177-3AD203B41FA5}">
                      <a16:colId xmlns:a16="http://schemas.microsoft.com/office/drawing/2014/main" xmlns="" val="234356640"/>
                    </a:ext>
                  </a:extLst>
                </a:gridCol>
              </a:tblGrid>
              <a:tr h="431250">
                <a:tc>
                  <a:txBody>
                    <a:bodyPr/>
                    <a:lstStyle/>
                    <a:p>
                      <a:pPr marL="0" marR="0" algn="l" defTabSz="914400" rtl="0" eaLnBrk="1" latinLnBrk="0" hangingPunct="1">
                        <a:lnSpc>
                          <a:spcPct val="107000"/>
                        </a:lnSpc>
                        <a:spcBef>
                          <a:spcPts val="0"/>
                        </a:spcBef>
                        <a:spcAft>
                          <a:spcPts val="0"/>
                        </a:spcAft>
                      </a:pPr>
                      <a:endParaRPr lang="en-US" sz="1200" b="1" kern="1200" dirty="0" smtClean="0">
                        <a:solidFill>
                          <a:schemeClr val="tx2"/>
                        </a:solidFill>
                        <a:effectLst/>
                        <a:latin typeface="+mn-lt"/>
                        <a:ea typeface="+mn-ea"/>
                        <a:cs typeface="+mn-cs"/>
                      </a:endParaRPr>
                    </a:p>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ANNUAL LIMIT IN KENYA SHILLINGS THAT COVER THE FOLLOWING </a:t>
                      </a:r>
                      <a:endParaRPr lang="en-US" sz="1200" b="1" kern="1200" dirty="0">
                        <a:solidFill>
                          <a:schemeClr val="tx2"/>
                        </a:solidFill>
                        <a:effectLst/>
                        <a:latin typeface="+mn-lt"/>
                        <a:ea typeface="+mn-ea"/>
                        <a:cs typeface="+mn-cs"/>
                      </a:endParaRPr>
                    </a:p>
                  </a:txBody>
                  <a:tcPr marL="68573" marR="68573" marT="0" marB="0"/>
                </a:tc>
                <a:tc>
                  <a:txBody>
                    <a:bodyPr/>
                    <a:lstStyle/>
                    <a:p>
                      <a:endParaRPr lang="en-US" sz="1200" b="1" kern="1200" dirty="0" smtClean="0">
                        <a:solidFill>
                          <a:schemeClr val="tx2"/>
                        </a:solidFill>
                        <a:effectLst/>
                        <a:latin typeface="+mn-lt"/>
                        <a:ea typeface="+mn-ea"/>
                        <a:cs typeface="+mn-cs"/>
                      </a:endParaRPr>
                    </a:p>
                    <a:p>
                      <a:r>
                        <a:rPr lang="en-US" sz="1200" b="1" kern="1200" baseline="0" dirty="0" smtClean="0">
                          <a:solidFill>
                            <a:schemeClr val="tx2"/>
                          </a:solidFill>
                          <a:effectLst/>
                          <a:latin typeface="+mn-lt"/>
                          <a:ea typeface="+mn-ea"/>
                          <a:cs typeface="+mn-cs"/>
                        </a:rPr>
                        <a:t>Value  Plans </a:t>
                      </a:r>
                      <a:r>
                        <a:rPr lang="en-US" sz="1200" b="1" kern="1200" dirty="0" smtClean="0">
                          <a:solidFill>
                            <a:schemeClr val="tx2"/>
                          </a:solidFill>
                          <a:effectLst/>
                          <a:latin typeface="+mn-lt"/>
                          <a:ea typeface="+mn-ea"/>
                          <a:cs typeface="+mn-cs"/>
                        </a:rPr>
                        <a:t>–  Advantage  </a:t>
                      </a:r>
                    </a:p>
                    <a:p>
                      <a:r>
                        <a:rPr lang="en-US" sz="1200" b="1" kern="1200" dirty="0" smtClean="0">
                          <a:solidFill>
                            <a:schemeClr val="tx2"/>
                          </a:solidFill>
                          <a:effectLst/>
                          <a:latin typeface="+mn-lt"/>
                          <a:ea typeface="+mn-ea"/>
                          <a:cs typeface="+mn-cs"/>
                        </a:rPr>
                        <a:t>                     </a:t>
                      </a:r>
                    </a:p>
                  </a:txBody>
                  <a:tcPr marL="68573" marR="68573" marT="0" marB="0"/>
                </a:tc>
                <a:extLst>
                  <a:ext uri="{0D108BD9-81ED-4DB2-BD59-A6C34878D82A}">
                    <a16:rowId xmlns:a16="http://schemas.microsoft.com/office/drawing/2014/main" xmlns="" val="10000"/>
                  </a:ext>
                </a:extLst>
              </a:tr>
              <a:tr h="646856">
                <a:tc>
                  <a:txBody>
                    <a:bodyPr/>
                    <a:lstStyle/>
                    <a:p>
                      <a:pPr marL="0" marR="0" algn="l">
                        <a:lnSpc>
                          <a:spcPct val="107000"/>
                        </a:lnSpc>
                        <a:spcBef>
                          <a:spcPts val="0"/>
                        </a:spcBef>
                        <a:spcAft>
                          <a:spcPts val="0"/>
                        </a:spcAft>
                      </a:pPr>
                      <a:r>
                        <a:rPr lang="en-US" sz="1200" b="1" kern="1200" dirty="0">
                          <a:solidFill>
                            <a:schemeClr val="tx2"/>
                          </a:solidFill>
                          <a:effectLst/>
                          <a:latin typeface="+mn-lt"/>
                          <a:ea typeface="+mn-ea"/>
                          <a:cs typeface="+mn-cs"/>
                        </a:rPr>
                        <a:t>Hospital </a:t>
                      </a:r>
                    </a:p>
                  </a:txBody>
                  <a:tcPr marL="68580" marR="68580" marT="0" marB="0" anchor="ct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1" kern="1200" dirty="0" smtClean="0">
                          <a:solidFill>
                            <a:schemeClr val="tx2"/>
                          </a:solidFill>
                          <a:effectLst/>
                          <a:latin typeface="+mn-lt"/>
                          <a:ea typeface="+mn-ea"/>
                          <a:cs typeface="+mn-cs"/>
                        </a:rPr>
                        <a:t>Enhanced Medical</a:t>
                      </a:r>
                      <a:r>
                        <a:rPr lang="en-US" sz="1200" b="1" kern="1200" baseline="0" dirty="0" smtClean="0">
                          <a:solidFill>
                            <a:schemeClr val="tx2"/>
                          </a:solidFill>
                          <a:effectLst/>
                          <a:latin typeface="+mn-lt"/>
                          <a:ea typeface="+mn-ea"/>
                          <a:cs typeface="+mn-cs"/>
                        </a:rPr>
                        <a:t> Service Provider</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1"/>
                  </a:ext>
                </a:extLst>
              </a:tr>
              <a:tr h="482635">
                <a:tc>
                  <a:txBody>
                    <a:bodyPr/>
                    <a:lstStyle/>
                    <a:p>
                      <a:pPr marL="0" marR="0" algn="l">
                        <a:lnSpc>
                          <a:spcPct val="107000"/>
                        </a:lnSpc>
                        <a:spcBef>
                          <a:spcPts val="0"/>
                        </a:spcBef>
                        <a:spcAft>
                          <a:spcPts val="0"/>
                        </a:spcAft>
                      </a:pPr>
                      <a:r>
                        <a:rPr lang="en-US" sz="1200" b="1" kern="1200" dirty="0">
                          <a:solidFill>
                            <a:schemeClr val="tx2"/>
                          </a:solidFill>
                          <a:effectLst/>
                          <a:latin typeface="+mn-lt"/>
                          <a:ea typeface="+mn-ea"/>
                          <a:cs typeface="+mn-cs"/>
                        </a:rPr>
                        <a:t>Bed Capacity</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Ward</a:t>
                      </a:r>
                      <a:r>
                        <a:rPr lang="en-US" sz="1200" b="1" kern="1200" baseline="0" dirty="0" smtClean="0">
                          <a:solidFill>
                            <a:schemeClr val="tx2"/>
                          </a:solidFill>
                          <a:effectLst/>
                          <a:latin typeface="+mn-lt"/>
                          <a:ea typeface="+mn-ea"/>
                          <a:cs typeface="+mn-cs"/>
                        </a:rPr>
                        <a:t> Bed</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2"/>
                  </a:ext>
                </a:extLst>
              </a:tr>
              <a:tr h="373488">
                <a:tc>
                  <a:txBody>
                    <a:bodyPr/>
                    <a:lstStyle/>
                    <a:p>
                      <a:pPr marL="0" marR="0" algn="l">
                        <a:lnSpc>
                          <a:spcPct val="107000"/>
                        </a:lnSpc>
                        <a:spcBef>
                          <a:spcPts val="0"/>
                        </a:spcBef>
                        <a:spcAft>
                          <a:spcPts val="0"/>
                        </a:spcAft>
                      </a:pPr>
                      <a:r>
                        <a:rPr lang="en-US" sz="1200" b="1" kern="1200" dirty="0" smtClean="0">
                          <a:solidFill>
                            <a:schemeClr val="tx2"/>
                          </a:solidFill>
                          <a:effectLst/>
                          <a:latin typeface="+mn-lt"/>
                          <a:ea typeface="+mn-ea"/>
                          <a:cs typeface="+mn-cs"/>
                        </a:rPr>
                        <a:t>Inpatient</a:t>
                      </a:r>
                      <a:r>
                        <a:rPr lang="en-US" sz="1200" b="1" kern="1200" baseline="0" dirty="0" smtClean="0">
                          <a:solidFill>
                            <a:schemeClr val="tx2"/>
                          </a:solidFill>
                          <a:effectLst/>
                          <a:latin typeface="+mn-lt"/>
                          <a:ea typeface="+mn-ea"/>
                          <a:cs typeface="+mn-cs"/>
                        </a:rPr>
                        <a:t> </a:t>
                      </a:r>
                      <a:r>
                        <a:rPr lang="en-US" sz="1200" b="1" kern="1200" dirty="0" smtClean="0">
                          <a:solidFill>
                            <a:schemeClr val="tx2"/>
                          </a:solidFill>
                          <a:effectLst/>
                          <a:latin typeface="+mn-lt"/>
                          <a:ea typeface="+mn-ea"/>
                          <a:cs typeface="+mn-cs"/>
                        </a:rPr>
                        <a:t>Dental </a:t>
                      </a:r>
                      <a:r>
                        <a:rPr lang="en-US" sz="1200" b="1" kern="1200" dirty="0">
                          <a:solidFill>
                            <a:schemeClr val="tx2"/>
                          </a:solidFill>
                          <a:effectLst/>
                          <a:latin typeface="+mn-lt"/>
                          <a:ea typeface="+mn-ea"/>
                          <a:cs typeface="+mn-cs"/>
                        </a:rPr>
                        <a:t>Illness</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Ksh.85,000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3"/>
                  </a:ext>
                </a:extLst>
              </a:tr>
              <a:tr h="334850">
                <a:tc>
                  <a:txBody>
                    <a:bodyPr/>
                    <a:lstStyle/>
                    <a:p>
                      <a:pPr marL="0" marR="0" algn="l">
                        <a:lnSpc>
                          <a:spcPct val="107000"/>
                        </a:lnSpc>
                        <a:spcBef>
                          <a:spcPts val="0"/>
                        </a:spcBef>
                        <a:spcAft>
                          <a:spcPts val="0"/>
                        </a:spcAft>
                      </a:pPr>
                      <a:r>
                        <a:rPr lang="en-US" sz="1200" b="0" kern="1200" dirty="0">
                          <a:solidFill>
                            <a:schemeClr val="tx2"/>
                          </a:solidFill>
                          <a:effectLst/>
                          <a:latin typeface="+mn-lt"/>
                          <a:ea typeface="+mn-ea"/>
                          <a:cs typeface="+mn-cs"/>
                        </a:rPr>
                        <a:t>Ophthalmology</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4"/>
                  </a:ext>
                </a:extLst>
              </a:tr>
              <a:tr h="360609">
                <a:tc>
                  <a:txBody>
                    <a:bodyPr/>
                    <a:lstStyle/>
                    <a:p>
                      <a:pPr marL="0" marR="0" algn="l">
                        <a:lnSpc>
                          <a:spcPct val="107000"/>
                        </a:lnSpc>
                        <a:spcBef>
                          <a:spcPts val="0"/>
                        </a:spcBef>
                        <a:spcAft>
                          <a:spcPts val="0"/>
                        </a:spcAft>
                      </a:pPr>
                      <a:r>
                        <a:rPr lang="en-US" sz="1200" b="0" kern="1200" dirty="0">
                          <a:solidFill>
                            <a:schemeClr val="tx2"/>
                          </a:solidFill>
                          <a:effectLst/>
                          <a:latin typeface="+mn-lt"/>
                          <a:ea typeface="+mn-ea"/>
                          <a:cs typeface="+mn-cs"/>
                        </a:rPr>
                        <a:t>Hospitalization Services</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5"/>
                  </a:ext>
                </a:extLst>
              </a:tr>
              <a:tr h="712464">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Maternity (Normal and Caesarean Section) for Principal Member or Spouse - includes Home Deliveries &amp; Lamaze Classes</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Ksh100,000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6"/>
                  </a:ext>
                </a:extLst>
              </a:tr>
              <a:tr h="731771">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kern="1200" dirty="0" smtClean="0">
                          <a:solidFill>
                            <a:srgbClr val="002060"/>
                          </a:solidFill>
                          <a:effectLst/>
                          <a:latin typeface="+mn-lt"/>
                          <a:ea typeface="+mn-ea"/>
                          <a:cs typeface="+mn-cs"/>
                        </a:rPr>
                        <a:t>Congenital conditions including New born baby illness (under sublimit of declared pre-existing</a:t>
                      </a:r>
                      <a:r>
                        <a:rPr lang="en-US" sz="1200" b="0" kern="1200" baseline="0" dirty="0" smtClean="0">
                          <a:solidFill>
                            <a:srgbClr val="002060"/>
                          </a:solidFill>
                          <a:effectLst/>
                          <a:latin typeface="+mn-lt"/>
                          <a:ea typeface="+mn-ea"/>
                          <a:cs typeface="+mn-cs"/>
                        </a:rPr>
                        <a:t> conditions)</a:t>
                      </a:r>
                      <a:endParaRPr lang="en-US" sz="1200" b="0" i="0" u="none" strike="noStrike" kern="1200" baseline="0" dirty="0" smtClean="0">
                        <a:solidFill>
                          <a:schemeClr val="dk1"/>
                        </a:solidFill>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 100,000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7"/>
                  </a:ext>
                </a:extLst>
              </a:tr>
              <a:tr h="612459">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i="0" u="none" strike="noStrike" kern="1200" baseline="0" dirty="0" smtClean="0">
                          <a:solidFill>
                            <a:srgbClr val="002060"/>
                          </a:solidFill>
                          <a:latin typeface="+mn-lt"/>
                          <a:ea typeface="+mn-ea"/>
                          <a:cs typeface="+mn-cs"/>
                        </a:rPr>
                        <a:t>Declared pre-existing Psychiatric conditions and Chronic conditions (Includes HIV/AIDS and cancer conditions)(All under one sublimit)</a:t>
                      </a:r>
                    </a:p>
                    <a:p>
                      <a:pPr marL="0" marR="0" indent="0" algn="l" defTabSz="914400" rtl="0" eaLnBrk="1" fontAlgn="auto" latinLnBrk="0" hangingPunct="1">
                        <a:lnSpc>
                          <a:spcPct val="107000"/>
                        </a:lnSpc>
                        <a:spcBef>
                          <a:spcPts val="0"/>
                        </a:spcBef>
                        <a:spcAft>
                          <a:spcPts val="0"/>
                        </a:spcAft>
                        <a:buClrTx/>
                        <a:buSzTx/>
                        <a:buFontTx/>
                        <a:buNone/>
                        <a:tabLst/>
                        <a:defRPr/>
                      </a:pPr>
                      <a:r>
                        <a:rPr lang="en-US" sz="1200" b="1" i="0" u="none" strike="noStrike" kern="1200" baseline="0" dirty="0" smtClean="0">
                          <a:solidFill>
                            <a:schemeClr val="dk1"/>
                          </a:solidFill>
                          <a:latin typeface="+mn-lt"/>
                          <a:ea typeface="+mn-ea"/>
                          <a:cs typeface="+mn-cs"/>
                        </a:rPr>
                        <a:t>	</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Ksh.250,000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9209801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1"/>
            <a:ext cx="10515600" cy="778210"/>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….CONTINUATON ADVANTAGE </a:t>
            </a:r>
            <a:br>
              <a:rPr lang="en-US" sz="2100" b="1" dirty="0" smtClean="0">
                <a:solidFill>
                  <a:srgbClr val="FF0000"/>
                </a:solidFill>
                <a:latin typeface="Trade Gothic LT Std" charset="0"/>
                <a:ea typeface="Trade Gothic LT Std" charset="0"/>
                <a:cs typeface="Trade Gothic LT Std" charset="0"/>
              </a:rPr>
            </a:br>
            <a:r>
              <a:rPr lang="en-US" sz="2100" b="1" dirty="0" smtClean="0">
                <a:solidFill>
                  <a:srgbClr val="FF0000"/>
                </a:solidFill>
                <a:latin typeface="Trade Gothic LT Std" charset="0"/>
                <a:ea typeface="Trade Gothic LT Std" charset="0"/>
                <a:cs typeface="Trade Gothic LT Std" charset="0"/>
              </a:rPr>
              <a:t>MEDICAL COVER BENEFITS- INPATIENT</a:t>
            </a:r>
            <a:endParaRPr lang="en-US" sz="2100" b="1" dirty="0">
              <a:solidFill>
                <a:srgbClr val="FF0000"/>
              </a:solidFill>
              <a:latin typeface="Trade Gothic LT Std" charset="0"/>
              <a:ea typeface="Trade Gothic LT Std" charset="0"/>
              <a:cs typeface="Trade Gothic LT Std" charset="0"/>
            </a:endParaRPr>
          </a:p>
        </p:txBody>
      </p:sp>
      <p:sp>
        <p:nvSpPr>
          <p:cNvPr id="6" name="TextBox 5"/>
          <p:cNvSpPr txBox="1"/>
          <p:nvPr/>
        </p:nvSpPr>
        <p:spPr>
          <a:xfrm>
            <a:off x="3099816" y="1417320"/>
            <a:ext cx="8156448" cy="830997"/>
          </a:xfrm>
          <a:prstGeom prst="rect">
            <a:avLst/>
          </a:prstGeom>
          <a:noFill/>
        </p:spPr>
        <p:txBody>
          <a:bodyPr wrap="square" rtlCol="0">
            <a:spAutoFit/>
          </a:bodyPr>
          <a:lstStyle/>
          <a:p>
            <a:pPr marL="285750" indent="-285750" algn="just">
              <a:buFont typeface="Arial" charset="0"/>
              <a:buChar char="•"/>
            </a:pPr>
            <a:r>
              <a:rPr lang="en-US" sz="1600" dirty="0" smtClean="0">
                <a:solidFill>
                  <a:schemeClr val="bg1"/>
                </a:solidFill>
                <a:latin typeface="Trade Gothic LT Std" charset="0"/>
                <a:ea typeface="Trade Gothic LT Std" charset="0"/>
                <a:cs typeface="Trade Gothic LT Std" charset="0"/>
              </a:rPr>
              <a:t>In </a:t>
            </a:r>
            <a:r>
              <a:rPr lang="en-US" sz="1600" dirty="0">
                <a:solidFill>
                  <a:schemeClr val="bg1"/>
                </a:solidFill>
                <a:latin typeface="Trade Gothic LT Std" charset="0"/>
                <a:ea typeface="Trade Gothic LT Std" charset="0"/>
                <a:cs typeface="Trade Gothic LT Std" charset="0"/>
              </a:rPr>
              <a:t>case of admission, you will be expected to present your Membership cards. </a:t>
            </a:r>
          </a:p>
          <a:p>
            <a:pPr marL="285750" indent="-285750" algn="just">
              <a:buFont typeface="Arial" charset="0"/>
              <a:buChar char="•"/>
            </a:pPr>
            <a:r>
              <a:rPr lang="en-US" sz="1600" dirty="0" smtClean="0">
                <a:solidFill>
                  <a:schemeClr val="bg1"/>
                </a:solidFill>
                <a:latin typeface="Trade Gothic LT Std" charset="0"/>
                <a:ea typeface="Trade Gothic LT Std" charset="0"/>
                <a:cs typeface="Trade Gothic LT Std" charset="0"/>
              </a:rPr>
              <a:t>For </a:t>
            </a:r>
            <a:r>
              <a:rPr lang="en-US" sz="1600" dirty="0">
                <a:solidFill>
                  <a:schemeClr val="bg1"/>
                </a:solidFill>
                <a:latin typeface="Trade Gothic LT Std" charset="0"/>
                <a:ea typeface="Trade Gothic LT Std" charset="0"/>
                <a:cs typeface="Trade Gothic LT Std" charset="0"/>
              </a:rPr>
              <a:t>scheduled admissions authorization must be obtained from </a:t>
            </a:r>
            <a:r>
              <a:rPr lang="en-US" sz="1600" dirty="0" smtClean="0">
                <a:solidFill>
                  <a:schemeClr val="bg1"/>
                </a:solidFill>
                <a:latin typeface="Trade Gothic LT Std" charset="0"/>
                <a:ea typeface="Trade Gothic LT Std" charset="0"/>
                <a:cs typeface="Trade Gothic LT Std" charset="0"/>
              </a:rPr>
              <a:t>Resolution Insurance 48 hours </a:t>
            </a:r>
            <a:r>
              <a:rPr lang="en-US" sz="1600" dirty="0">
                <a:solidFill>
                  <a:schemeClr val="bg1"/>
                </a:solidFill>
                <a:latin typeface="Trade Gothic LT Std" charset="0"/>
                <a:ea typeface="Trade Gothic LT Std" charset="0"/>
                <a:cs typeface="Trade Gothic LT Std" charset="0"/>
              </a:rPr>
              <a:t>before the actual hospitalization.</a:t>
            </a:r>
          </a:p>
        </p:txBody>
      </p:sp>
      <p:sp>
        <p:nvSpPr>
          <p:cNvPr id="8" name="TextBox 7"/>
          <p:cNvSpPr txBox="1"/>
          <p:nvPr/>
        </p:nvSpPr>
        <p:spPr>
          <a:xfrm>
            <a:off x="3072384" y="2660904"/>
            <a:ext cx="8211312" cy="1569660"/>
          </a:xfrm>
          <a:prstGeom prst="rect">
            <a:avLst/>
          </a:prstGeom>
          <a:noFill/>
        </p:spPr>
        <p:txBody>
          <a:bodyPr wrap="square" rtlCol="0">
            <a:spAutoFit/>
          </a:bodyPr>
          <a:lstStyle/>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In </a:t>
            </a:r>
            <a:r>
              <a:rPr lang="en-US" sz="1600" dirty="0">
                <a:solidFill>
                  <a:schemeClr val="bg1"/>
                </a:solidFill>
                <a:latin typeface="Trade Gothic LT Std" charset="0"/>
                <a:ea typeface="Trade Gothic LT Std" charset="0"/>
                <a:cs typeface="Trade Gothic LT Std" charset="0"/>
              </a:rPr>
              <a:t>cases of emergency admissions, ensure that Resolution Insurance  has </a:t>
            </a:r>
            <a:r>
              <a:rPr lang="en-US" sz="1600" dirty="0" smtClean="0">
                <a:solidFill>
                  <a:schemeClr val="bg1"/>
                </a:solidFill>
                <a:latin typeface="Trade Gothic LT Std" charset="0"/>
                <a:ea typeface="Trade Gothic LT Std" charset="0"/>
                <a:cs typeface="Trade Gothic LT Std" charset="0"/>
              </a:rPr>
              <a:t>been</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informed within 24 </a:t>
            </a:r>
            <a:r>
              <a:rPr lang="en-US" sz="1600" dirty="0">
                <a:solidFill>
                  <a:schemeClr val="bg1"/>
                </a:solidFill>
                <a:latin typeface="Trade Gothic LT Std" charset="0"/>
                <a:ea typeface="Trade Gothic LT Std" charset="0"/>
                <a:cs typeface="Trade Gothic LT Std" charset="0"/>
              </a:rPr>
              <a:t>hours of the admission.</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A </a:t>
            </a:r>
            <a:r>
              <a:rPr lang="en-US" sz="1600" dirty="0">
                <a:solidFill>
                  <a:schemeClr val="bg1"/>
                </a:solidFill>
                <a:latin typeface="Trade Gothic LT Std" charset="0"/>
                <a:ea typeface="Trade Gothic LT Std" charset="0"/>
                <a:cs typeface="Trade Gothic LT Std" charset="0"/>
              </a:rPr>
              <a:t>Pre-authorization request form will be filled in and the clinic or hospital </a:t>
            </a:r>
            <a:r>
              <a:rPr lang="en-US" sz="1600" dirty="0" smtClean="0">
                <a:solidFill>
                  <a:schemeClr val="bg1"/>
                </a:solidFill>
                <a:latin typeface="Trade Gothic LT Std" charset="0"/>
                <a:ea typeface="Trade Gothic LT Std" charset="0"/>
                <a:cs typeface="Trade Gothic LT Std" charset="0"/>
              </a:rPr>
              <a:t>will</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contact </a:t>
            </a:r>
            <a:r>
              <a:rPr lang="en-US" sz="1600" dirty="0">
                <a:solidFill>
                  <a:schemeClr val="bg1"/>
                </a:solidFill>
                <a:latin typeface="Trade Gothic LT Std" charset="0"/>
                <a:ea typeface="Trade Gothic LT Std" charset="0"/>
                <a:cs typeface="Trade Gothic LT Std" charset="0"/>
              </a:rPr>
              <a:t>RIL </a:t>
            </a:r>
            <a:r>
              <a:rPr lang="en-US" sz="1600" dirty="0" smtClean="0">
                <a:solidFill>
                  <a:schemeClr val="bg1"/>
                </a:solidFill>
                <a:latin typeface="Trade Gothic LT Std" charset="0"/>
                <a:ea typeface="Trade Gothic LT Std" charset="0"/>
                <a:cs typeface="Trade Gothic LT Std" charset="0"/>
              </a:rPr>
              <a:t>for approval </a:t>
            </a:r>
            <a:r>
              <a:rPr lang="en-US" sz="1600" dirty="0">
                <a:solidFill>
                  <a:schemeClr val="bg1"/>
                </a:solidFill>
                <a:latin typeface="Trade Gothic LT Std" charset="0"/>
                <a:ea typeface="Trade Gothic LT Std" charset="0"/>
                <a:cs typeface="Trade Gothic LT Std" charset="0"/>
              </a:rPr>
              <a:t>within 48 hours. These request forms are done by </a:t>
            </a:r>
            <a:r>
              <a:rPr lang="en-US" sz="1600" dirty="0" smtClean="0">
                <a:solidFill>
                  <a:schemeClr val="bg1"/>
                </a:solidFill>
                <a:latin typeface="Trade Gothic LT Std" charset="0"/>
                <a:ea typeface="Trade Gothic LT Std" charset="0"/>
                <a:cs typeface="Trade Gothic LT Std" charset="0"/>
              </a:rPr>
              <a:t>the</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admitting </a:t>
            </a:r>
            <a:r>
              <a:rPr lang="en-US" sz="1600" dirty="0">
                <a:solidFill>
                  <a:schemeClr val="bg1"/>
                </a:solidFill>
                <a:latin typeface="Trade Gothic LT Std" charset="0"/>
                <a:ea typeface="Trade Gothic LT Std" charset="0"/>
                <a:cs typeface="Trade Gothic LT Std" charset="0"/>
              </a:rPr>
              <a:t>hospital, and </a:t>
            </a:r>
            <a:r>
              <a:rPr lang="en-US" sz="1600" dirty="0" smtClean="0">
                <a:solidFill>
                  <a:schemeClr val="bg1"/>
                </a:solidFill>
                <a:latin typeface="Trade Gothic LT Std" charset="0"/>
                <a:ea typeface="Trade Gothic LT Std" charset="0"/>
                <a:cs typeface="Trade Gothic LT Std" charset="0"/>
              </a:rPr>
              <a:t>the member </a:t>
            </a:r>
            <a:r>
              <a:rPr lang="en-US" sz="1600" dirty="0">
                <a:solidFill>
                  <a:schemeClr val="bg1"/>
                </a:solidFill>
                <a:latin typeface="Trade Gothic LT Std" charset="0"/>
                <a:ea typeface="Trade Gothic LT Std" charset="0"/>
                <a:cs typeface="Trade Gothic LT Std" charset="0"/>
              </a:rPr>
              <a:t>should not worry about finding one to </a:t>
            </a:r>
            <a:r>
              <a:rPr lang="en-US" sz="1600" dirty="0" smtClean="0">
                <a:solidFill>
                  <a:schemeClr val="bg1"/>
                </a:solidFill>
                <a:latin typeface="Trade Gothic LT Std" charset="0"/>
                <a:ea typeface="Trade Gothic LT Std" charset="0"/>
                <a:cs typeface="Trade Gothic LT Std" charset="0"/>
              </a:rPr>
              <a:t>send</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to </a:t>
            </a:r>
            <a:r>
              <a:rPr lang="en-US" sz="1600" dirty="0">
                <a:solidFill>
                  <a:schemeClr val="bg1"/>
                </a:solidFill>
                <a:latin typeface="Trade Gothic LT Std" charset="0"/>
                <a:ea typeface="Trade Gothic LT Std" charset="0"/>
                <a:cs typeface="Trade Gothic LT Std" charset="0"/>
              </a:rPr>
              <a:t>us. </a:t>
            </a:r>
          </a:p>
        </p:txBody>
      </p:sp>
      <p:sp>
        <p:nvSpPr>
          <p:cNvPr id="9" name="TextBox 8"/>
          <p:cNvSpPr txBox="1"/>
          <p:nvPr/>
        </p:nvSpPr>
        <p:spPr>
          <a:xfrm>
            <a:off x="3072384" y="4398264"/>
            <a:ext cx="8211312" cy="830997"/>
          </a:xfrm>
          <a:prstGeom prst="rect">
            <a:avLst/>
          </a:prstGeom>
          <a:noFill/>
        </p:spPr>
        <p:txBody>
          <a:bodyPr wrap="square" rtlCol="0">
            <a:spAutoFit/>
          </a:bodyPr>
          <a:lstStyle/>
          <a:p>
            <a:pPr marL="285750" indent="-285750">
              <a:buFont typeface="Arial" charset="0"/>
              <a:buChar char="•"/>
            </a:pPr>
            <a:r>
              <a:rPr lang="en-US" sz="1600" dirty="0">
                <a:solidFill>
                  <a:schemeClr val="bg1"/>
                </a:solidFill>
                <a:latin typeface="Trade Gothic LT Std" charset="0"/>
                <a:ea typeface="Trade Gothic LT Std" charset="0"/>
                <a:cs typeface="Trade Gothic LT Std" charset="0"/>
              </a:rPr>
              <a:t>All admission bills are paid less the NHIF rebate. </a:t>
            </a:r>
          </a:p>
          <a:p>
            <a:pPr marL="285750" indent="-285750">
              <a:buFont typeface="Arial" charset="0"/>
              <a:buChar char="•"/>
            </a:pPr>
            <a:r>
              <a:rPr lang="en-US" sz="1600" dirty="0">
                <a:solidFill>
                  <a:schemeClr val="bg1"/>
                </a:solidFill>
                <a:latin typeface="Trade Gothic LT Std" charset="0"/>
                <a:ea typeface="Trade Gothic LT Std" charset="0"/>
                <a:cs typeface="Trade Gothic LT Std" charset="0"/>
              </a:rPr>
              <a:t>While hospitalized (Nairobi And Mombasa) there will be daily visits by RIL care managers.</a:t>
            </a:r>
          </a:p>
        </p:txBody>
      </p:sp>
      <p:graphicFrame>
        <p:nvGraphicFramePr>
          <p:cNvPr id="11" name="Content Placeholder 4"/>
          <p:cNvGraphicFramePr>
            <a:graphicFrameLocks noGrp="1"/>
          </p:cNvGraphicFramePr>
          <p:nvPr>
            <p:ph idx="1"/>
            <p:extLst/>
          </p:nvPr>
        </p:nvGraphicFramePr>
        <p:xfrm>
          <a:off x="361544" y="881279"/>
          <a:ext cx="10894719" cy="5043003"/>
        </p:xfrm>
        <a:graphic>
          <a:graphicData uri="http://schemas.openxmlformats.org/drawingml/2006/table">
            <a:tbl>
              <a:tblPr>
                <a:tableStyleId>{5C22544A-7EE6-4342-B048-85BDC9FD1C3A}</a:tableStyleId>
              </a:tblPr>
              <a:tblGrid>
                <a:gridCol w="4777126">
                  <a:extLst>
                    <a:ext uri="{9D8B030D-6E8A-4147-A177-3AD203B41FA5}">
                      <a16:colId xmlns:a16="http://schemas.microsoft.com/office/drawing/2014/main" xmlns="" val="20000"/>
                    </a:ext>
                  </a:extLst>
                </a:gridCol>
                <a:gridCol w="6117593">
                  <a:extLst>
                    <a:ext uri="{9D8B030D-6E8A-4147-A177-3AD203B41FA5}">
                      <a16:colId xmlns:a16="http://schemas.microsoft.com/office/drawing/2014/main" xmlns="" val="234356640"/>
                    </a:ext>
                  </a:extLst>
                </a:gridCol>
              </a:tblGrid>
              <a:tr h="574034">
                <a:tc>
                  <a:txBody>
                    <a:bodyPr/>
                    <a:lstStyle/>
                    <a:p>
                      <a:pPr marL="0" marR="0" algn="l" defTabSz="914400" rtl="0" eaLnBrk="1" latinLnBrk="0" hangingPunct="1">
                        <a:lnSpc>
                          <a:spcPct val="107000"/>
                        </a:lnSpc>
                        <a:spcBef>
                          <a:spcPts val="0"/>
                        </a:spcBef>
                        <a:spcAft>
                          <a:spcPts val="0"/>
                        </a:spcAft>
                      </a:pPr>
                      <a:endParaRPr lang="en-US" sz="1200" b="0" kern="1200" dirty="0" smtClean="0">
                        <a:solidFill>
                          <a:schemeClr val="tx2"/>
                        </a:solidFill>
                        <a:effectLst/>
                        <a:latin typeface="+mn-lt"/>
                        <a:ea typeface="+mn-ea"/>
                        <a:cs typeface="+mn-cs"/>
                      </a:endParaRPr>
                    </a:p>
                    <a:p>
                      <a:pPr marL="0" marR="0" algn="l" defTabSz="914400" rtl="0" eaLnBrk="1" latinLnBrk="0" hangingPunct="1">
                        <a:lnSpc>
                          <a:spcPct val="107000"/>
                        </a:lnSpc>
                        <a:spcBef>
                          <a:spcPts val="0"/>
                        </a:spcBef>
                        <a:spcAft>
                          <a:spcPts val="0"/>
                        </a:spcAft>
                      </a:pPr>
                      <a:r>
                        <a:rPr lang="en-US" sz="1200" b="0" kern="1200" dirty="0" smtClean="0">
                          <a:solidFill>
                            <a:schemeClr val="tx2"/>
                          </a:solidFill>
                          <a:effectLst/>
                          <a:latin typeface="+mn-lt"/>
                          <a:ea typeface="+mn-ea"/>
                          <a:cs typeface="+mn-cs"/>
                        </a:rPr>
                        <a:t>Annual well person check up( for adults)</a:t>
                      </a:r>
                    </a:p>
                  </a:txBody>
                  <a:tcPr marL="68573" marR="68573" marT="0" marB="0"/>
                </a:tc>
                <a:tc>
                  <a:txBody>
                    <a:bodyPr/>
                    <a:lstStyle/>
                    <a:p>
                      <a:endParaRPr lang="en-US" sz="1200" b="1" kern="1200" dirty="0" smtClean="0">
                        <a:solidFill>
                          <a:schemeClr val="tx2"/>
                        </a:solidFill>
                        <a:effectLst/>
                        <a:latin typeface="+mn-lt"/>
                        <a:ea typeface="+mn-ea"/>
                        <a:cs typeface="+mn-cs"/>
                      </a:endParaRPr>
                    </a:p>
                    <a:p>
                      <a:r>
                        <a:rPr lang="en-US" sz="1200" b="1" kern="1200" dirty="0" smtClean="0">
                          <a:solidFill>
                            <a:schemeClr val="tx2"/>
                          </a:solidFill>
                          <a:effectLst/>
                          <a:latin typeface="+mn-lt"/>
                          <a:ea typeface="+mn-ea"/>
                          <a:cs typeface="+mn-cs"/>
                        </a:rPr>
                        <a:t>  Covered              </a:t>
                      </a:r>
                    </a:p>
                  </a:txBody>
                  <a:tcPr marL="68573" marR="68573" marT="0" marB="0"/>
                </a:tc>
                <a:extLst>
                  <a:ext uri="{0D108BD9-81ED-4DB2-BD59-A6C34878D82A}">
                    <a16:rowId xmlns:a16="http://schemas.microsoft.com/office/drawing/2014/main" xmlns="" val="10000"/>
                  </a:ext>
                </a:extLst>
              </a:tr>
              <a:tr h="537973">
                <a:tc>
                  <a:txBody>
                    <a:bodyPr/>
                    <a:lstStyle/>
                    <a:p>
                      <a:pPr marL="0" marR="0" algn="l">
                        <a:lnSpc>
                          <a:spcPct val="107000"/>
                        </a:lnSpc>
                        <a:spcBef>
                          <a:spcPts val="0"/>
                        </a:spcBef>
                        <a:spcAft>
                          <a:spcPts val="0"/>
                        </a:spcAft>
                      </a:pPr>
                      <a:endParaRPr lang="en-US" sz="1200" b="0" kern="1200" dirty="0" smtClean="0">
                        <a:solidFill>
                          <a:schemeClr val="tx2"/>
                        </a:solidFill>
                        <a:effectLst/>
                        <a:latin typeface="+mn-lt"/>
                        <a:ea typeface="+mn-ea"/>
                        <a:cs typeface="+mn-cs"/>
                      </a:endParaRPr>
                    </a:p>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Organ transplant</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endParaRPr lang="en-US" sz="1200" b="1" kern="1200" dirty="0" smtClean="0">
                        <a:solidFill>
                          <a:schemeClr val="tx2"/>
                        </a:solidFill>
                        <a:effectLst/>
                        <a:latin typeface="+mn-lt"/>
                        <a:ea typeface="+mn-ea"/>
                        <a:cs typeface="+mn-cs"/>
                      </a:endParaRPr>
                    </a:p>
                    <a:p>
                      <a:pPr marL="0" marR="0" indent="0" algn="l" defTabSz="914400" rtl="0" eaLnBrk="1" fontAlgn="auto" latinLnBrk="0" hangingPunct="1">
                        <a:lnSpc>
                          <a:spcPct val="107000"/>
                        </a:lnSpc>
                        <a:spcBef>
                          <a:spcPts val="0"/>
                        </a:spcBef>
                        <a:spcAft>
                          <a:spcPts val="0"/>
                        </a:spcAft>
                        <a:buClrTx/>
                        <a:buSzTx/>
                        <a:buFontTx/>
                        <a:buNone/>
                        <a:tabLst/>
                        <a:defRPr/>
                      </a:pPr>
                      <a:r>
                        <a:rPr lang="en-US" sz="1200" b="1" kern="1200" dirty="0" smtClean="0">
                          <a:solidFill>
                            <a:schemeClr val="tx2"/>
                          </a:solidFill>
                          <a:effectLst/>
                          <a:latin typeface="+mn-lt"/>
                          <a:ea typeface="+mn-ea"/>
                          <a:cs typeface="+mn-cs"/>
                        </a:rPr>
                        <a:t>Nil</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1"/>
                  </a:ext>
                </a:extLst>
              </a:tr>
              <a:tr h="545344">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Daily</a:t>
                      </a:r>
                      <a:r>
                        <a:rPr lang="en-US" sz="1200" b="0" kern="1200" baseline="0" dirty="0" smtClean="0">
                          <a:solidFill>
                            <a:schemeClr val="tx2"/>
                          </a:solidFill>
                          <a:effectLst/>
                          <a:latin typeface="+mn-lt"/>
                          <a:ea typeface="+mn-ea"/>
                          <a:cs typeface="+mn-cs"/>
                        </a:rPr>
                        <a:t> Cash on illness and accident admissions applicable after 3 days of admission up to 180 days </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err="1" smtClean="0">
                          <a:solidFill>
                            <a:schemeClr val="tx2"/>
                          </a:solidFill>
                          <a:effectLst/>
                          <a:latin typeface="+mn-lt"/>
                          <a:ea typeface="+mn-ea"/>
                          <a:cs typeface="+mn-cs"/>
                        </a:rPr>
                        <a:t>Ksh</a:t>
                      </a:r>
                      <a:r>
                        <a:rPr lang="en-US" sz="1200" b="1" kern="1200" dirty="0" smtClean="0">
                          <a:solidFill>
                            <a:schemeClr val="tx2"/>
                          </a:solidFill>
                          <a:effectLst/>
                          <a:latin typeface="+mn-lt"/>
                          <a:ea typeface="+mn-ea"/>
                          <a:cs typeface="+mn-cs"/>
                        </a:rPr>
                        <a:t>  1,250 per day</a:t>
                      </a:r>
                      <a:endParaRPr lang="en-US" sz="1200" b="1" kern="1200" dirty="0">
                        <a:solidFill>
                          <a:schemeClr val="tx2"/>
                        </a:solidFill>
                        <a:effectLst/>
                        <a:latin typeface="+mn-lt"/>
                        <a:ea typeface="+mn-ea"/>
                        <a:cs typeface="+mn-cs"/>
                      </a:endParaRPr>
                    </a:p>
                  </a:txBody>
                  <a:tcPr marL="68580" marR="68580" marT="0" marB="0" anchor="ctr"/>
                </a:tc>
              </a:tr>
              <a:tr h="545344">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Emergency evacuation &amp; ambulance services</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2"/>
                  </a:ext>
                </a:extLst>
              </a:tr>
              <a:tr h="463639">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International emergency cover</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3"/>
                  </a:ext>
                </a:extLst>
              </a:tr>
              <a:tr h="522111">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Overseas</a:t>
                      </a:r>
                      <a:r>
                        <a:rPr lang="en-US" sz="1200" b="0" kern="1200" baseline="0" dirty="0" smtClean="0">
                          <a:solidFill>
                            <a:schemeClr val="tx2"/>
                          </a:solidFill>
                          <a:effectLst/>
                          <a:latin typeface="+mn-lt"/>
                          <a:ea typeface="+mn-ea"/>
                          <a:cs typeface="+mn-cs"/>
                        </a:rPr>
                        <a:t> Evacuation and Treatment</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tr>
              <a:tr h="721217">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Rehabilitation cover</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 within 15 days of discharge up to a maximum of Ksh.15,000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6"/>
                  </a:ext>
                </a:extLst>
              </a:tr>
              <a:tr h="521492">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i="0" u="none" strike="noStrike" kern="1200" baseline="0" dirty="0" smtClean="0">
                          <a:solidFill>
                            <a:srgbClr val="002060"/>
                          </a:solidFill>
                          <a:latin typeface="+mn-lt"/>
                          <a:ea typeface="+mn-ea"/>
                          <a:cs typeface="+mn-cs"/>
                        </a:rPr>
                        <a:t>Home care service</a:t>
                      </a:r>
                    </a:p>
                    <a:p>
                      <a:pPr marL="0" marR="0" indent="0" algn="l" defTabSz="914400" rtl="0" eaLnBrk="1" fontAlgn="auto" latinLnBrk="0" hangingPunct="1">
                        <a:lnSpc>
                          <a:spcPct val="107000"/>
                        </a:lnSpc>
                        <a:spcBef>
                          <a:spcPts val="0"/>
                        </a:spcBef>
                        <a:spcAft>
                          <a:spcPts val="0"/>
                        </a:spcAft>
                        <a:buClrTx/>
                        <a:buSzTx/>
                        <a:buFontTx/>
                        <a:buNone/>
                        <a:tabLst/>
                        <a:defRPr/>
                      </a:pPr>
                      <a:r>
                        <a:rPr lang="en-US" sz="1200" b="1" i="0" u="none" strike="noStrike" kern="1200" baseline="0" dirty="0" smtClean="0">
                          <a:solidFill>
                            <a:schemeClr val="dk1"/>
                          </a:solidFill>
                          <a:latin typeface="+mn-lt"/>
                          <a:ea typeface="+mn-ea"/>
                          <a:cs typeface="+mn-cs"/>
                        </a:rPr>
                        <a:t>	</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8"/>
                  </a:ext>
                </a:extLst>
              </a:tr>
              <a:tr h="611849">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i="0" u="none" strike="noStrike" kern="1200" baseline="0" dirty="0" smtClean="0">
                          <a:solidFill>
                            <a:srgbClr val="002060"/>
                          </a:solidFill>
                          <a:latin typeface="+mn-lt"/>
                          <a:ea typeface="+mn-ea"/>
                          <a:cs typeface="+mn-cs"/>
                        </a:rPr>
                        <a:t>Funeral expense</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 50,000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343922585"/>
                  </a:ext>
                </a:extLst>
              </a:tr>
            </a:tbl>
          </a:graphicData>
        </a:graphic>
      </p:graphicFrame>
    </p:spTree>
    <p:extLst>
      <p:ext uri="{BB962C8B-B14F-4D97-AF65-F5344CB8AC3E}">
        <p14:creationId xmlns:p14="http://schemas.microsoft.com/office/powerpoint/2010/main" val="33566803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287301"/>
            <a:ext cx="10515600" cy="490909"/>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…Continuation ADVANTAGE MEDICAL COVER BENEFITS- INPATIENT</a:t>
            </a:r>
            <a:endParaRPr lang="en-US" sz="2100" b="1" dirty="0">
              <a:solidFill>
                <a:srgbClr val="FF0000"/>
              </a:solidFill>
              <a:latin typeface="Trade Gothic LT Std" charset="0"/>
              <a:ea typeface="Trade Gothic LT Std" charset="0"/>
              <a:cs typeface="Trade Gothic LT Std" charset="0"/>
            </a:endParaRPr>
          </a:p>
        </p:txBody>
      </p:sp>
      <p:sp>
        <p:nvSpPr>
          <p:cNvPr id="6" name="TextBox 5"/>
          <p:cNvSpPr txBox="1"/>
          <p:nvPr/>
        </p:nvSpPr>
        <p:spPr>
          <a:xfrm>
            <a:off x="3099816" y="1417320"/>
            <a:ext cx="8156448" cy="830997"/>
          </a:xfrm>
          <a:prstGeom prst="rect">
            <a:avLst/>
          </a:prstGeom>
          <a:noFill/>
        </p:spPr>
        <p:txBody>
          <a:bodyPr wrap="square" rtlCol="0">
            <a:spAutoFit/>
          </a:bodyPr>
          <a:lstStyle/>
          <a:p>
            <a:pPr marL="285750" indent="-285750" algn="just">
              <a:buFont typeface="Arial" charset="0"/>
              <a:buChar char="•"/>
            </a:pPr>
            <a:r>
              <a:rPr lang="en-US" sz="1600" dirty="0" smtClean="0">
                <a:solidFill>
                  <a:schemeClr val="bg1"/>
                </a:solidFill>
                <a:latin typeface="Trade Gothic LT Std" charset="0"/>
                <a:ea typeface="Trade Gothic LT Std" charset="0"/>
                <a:cs typeface="Trade Gothic LT Std" charset="0"/>
              </a:rPr>
              <a:t>In </a:t>
            </a:r>
            <a:r>
              <a:rPr lang="en-US" sz="1600" dirty="0">
                <a:solidFill>
                  <a:schemeClr val="bg1"/>
                </a:solidFill>
                <a:latin typeface="Trade Gothic LT Std" charset="0"/>
                <a:ea typeface="Trade Gothic LT Std" charset="0"/>
                <a:cs typeface="Trade Gothic LT Std" charset="0"/>
              </a:rPr>
              <a:t>case of admission, you will be expected to present your Membership cards. </a:t>
            </a:r>
          </a:p>
          <a:p>
            <a:pPr marL="285750" indent="-285750" algn="just">
              <a:buFont typeface="Arial" charset="0"/>
              <a:buChar char="•"/>
            </a:pPr>
            <a:r>
              <a:rPr lang="en-US" sz="1600" dirty="0" smtClean="0">
                <a:solidFill>
                  <a:schemeClr val="bg1"/>
                </a:solidFill>
                <a:latin typeface="Trade Gothic LT Std" charset="0"/>
                <a:ea typeface="Trade Gothic LT Std" charset="0"/>
                <a:cs typeface="Trade Gothic LT Std" charset="0"/>
              </a:rPr>
              <a:t>For </a:t>
            </a:r>
            <a:r>
              <a:rPr lang="en-US" sz="1600" dirty="0">
                <a:solidFill>
                  <a:schemeClr val="bg1"/>
                </a:solidFill>
                <a:latin typeface="Trade Gothic LT Std" charset="0"/>
                <a:ea typeface="Trade Gothic LT Std" charset="0"/>
                <a:cs typeface="Trade Gothic LT Std" charset="0"/>
              </a:rPr>
              <a:t>scheduled admissions authorization must be obtained from </a:t>
            </a:r>
            <a:r>
              <a:rPr lang="en-US" sz="1600" dirty="0" smtClean="0">
                <a:solidFill>
                  <a:schemeClr val="bg1"/>
                </a:solidFill>
                <a:latin typeface="Trade Gothic LT Std" charset="0"/>
                <a:ea typeface="Trade Gothic LT Std" charset="0"/>
                <a:cs typeface="Trade Gothic LT Std" charset="0"/>
              </a:rPr>
              <a:t>Resolution Insurance 48 hours </a:t>
            </a:r>
            <a:r>
              <a:rPr lang="en-US" sz="1600" dirty="0">
                <a:solidFill>
                  <a:schemeClr val="bg1"/>
                </a:solidFill>
                <a:latin typeface="Trade Gothic LT Std" charset="0"/>
                <a:ea typeface="Trade Gothic LT Std" charset="0"/>
                <a:cs typeface="Trade Gothic LT Std" charset="0"/>
              </a:rPr>
              <a:t>before the actual hospitalization.</a:t>
            </a:r>
          </a:p>
        </p:txBody>
      </p:sp>
      <p:sp>
        <p:nvSpPr>
          <p:cNvPr id="8" name="TextBox 7"/>
          <p:cNvSpPr txBox="1"/>
          <p:nvPr/>
        </p:nvSpPr>
        <p:spPr>
          <a:xfrm>
            <a:off x="3072384" y="2660904"/>
            <a:ext cx="8211312" cy="1569660"/>
          </a:xfrm>
          <a:prstGeom prst="rect">
            <a:avLst/>
          </a:prstGeom>
          <a:noFill/>
        </p:spPr>
        <p:txBody>
          <a:bodyPr wrap="square" rtlCol="0">
            <a:spAutoFit/>
          </a:bodyPr>
          <a:lstStyle/>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In </a:t>
            </a:r>
            <a:r>
              <a:rPr lang="en-US" sz="1600" dirty="0">
                <a:solidFill>
                  <a:schemeClr val="bg1"/>
                </a:solidFill>
                <a:latin typeface="Trade Gothic LT Std" charset="0"/>
                <a:ea typeface="Trade Gothic LT Std" charset="0"/>
                <a:cs typeface="Trade Gothic LT Std" charset="0"/>
              </a:rPr>
              <a:t>cases of emergency admissions, ensure that Resolution Insurance  has </a:t>
            </a:r>
            <a:r>
              <a:rPr lang="en-US" sz="1600" dirty="0" smtClean="0">
                <a:solidFill>
                  <a:schemeClr val="bg1"/>
                </a:solidFill>
                <a:latin typeface="Trade Gothic LT Std" charset="0"/>
                <a:ea typeface="Trade Gothic LT Std" charset="0"/>
                <a:cs typeface="Trade Gothic LT Std" charset="0"/>
              </a:rPr>
              <a:t>been</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informed within 24 </a:t>
            </a:r>
            <a:r>
              <a:rPr lang="en-US" sz="1600" dirty="0">
                <a:solidFill>
                  <a:schemeClr val="bg1"/>
                </a:solidFill>
                <a:latin typeface="Trade Gothic LT Std" charset="0"/>
                <a:ea typeface="Trade Gothic LT Std" charset="0"/>
                <a:cs typeface="Trade Gothic LT Std" charset="0"/>
              </a:rPr>
              <a:t>hours of the admission.</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A </a:t>
            </a:r>
            <a:r>
              <a:rPr lang="en-US" sz="1600" dirty="0">
                <a:solidFill>
                  <a:schemeClr val="bg1"/>
                </a:solidFill>
                <a:latin typeface="Trade Gothic LT Std" charset="0"/>
                <a:ea typeface="Trade Gothic LT Std" charset="0"/>
                <a:cs typeface="Trade Gothic LT Std" charset="0"/>
              </a:rPr>
              <a:t>Pre-authorization request form will be filled in and the clinic or hospital </a:t>
            </a:r>
            <a:r>
              <a:rPr lang="en-US" sz="1600" dirty="0" smtClean="0">
                <a:solidFill>
                  <a:schemeClr val="bg1"/>
                </a:solidFill>
                <a:latin typeface="Trade Gothic LT Std" charset="0"/>
                <a:ea typeface="Trade Gothic LT Std" charset="0"/>
                <a:cs typeface="Trade Gothic LT Std" charset="0"/>
              </a:rPr>
              <a:t>will</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contact </a:t>
            </a:r>
            <a:r>
              <a:rPr lang="en-US" sz="1600" dirty="0">
                <a:solidFill>
                  <a:schemeClr val="bg1"/>
                </a:solidFill>
                <a:latin typeface="Trade Gothic LT Std" charset="0"/>
                <a:ea typeface="Trade Gothic LT Std" charset="0"/>
                <a:cs typeface="Trade Gothic LT Std" charset="0"/>
              </a:rPr>
              <a:t>RIL </a:t>
            </a:r>
            <a:r>
              <a:rPr lang="en-US" sz="1600" dirty="0" smtClean="0">
                <a:solidFill>
                  <a:schemeClr val="bg1"/>
                </a:solidFill>
                <a:latin typeface="Trade Gothic LT Std" charset="0"/>
                <a:ea typeface="Trade Gothic LT Std" charset="0"/>
                <a:cs typeface="Trade Gothic LT Std" charset="0"/>
              </a:rPr>
              <a:t>for approval </a:t>
            </a:r>
            <a:r>
              <a:rPr lang="en-US" sz="1600" dirty="0">
                <a:solidFill>
                  <a:schemeClr val="bg1"/>
                </a:solidFill>
                <a:latin typeface="Trade Gothic LT Std" charset="0"/>
                <a:ea typeface="Trade Gothic LT Std" charset="0"/>
                <a:cs typeface="Trade Gothic LT Std" charset="0"/>
              </a:rPr>
              <a:t>within 48 hours. These request forms are done by </a:t>
            </a:r>
            <a:r>
              <a:rPr lang="en-US" sz="1600" dirty="0" smtClean="0">
                <a:solidFill>
                  <a:schemeClr val="bg1"/>
                </a:solidFill>
                <a:latin typeface="Trade Gothic LT Std" charset="0"/>
                <a:ea typeface="Trade Gothic LT Std" charset="0"/>
                <a:cs typeface="Trade Gothic LT Std" charset="0"/>
              </a:rPr>
              <a:t>the</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admitting </a:t>
            </a:r>
            <a:r>
              <a:rPr lang="en-US" sz="1600" dirty="0">
                <a:solidFill>
                  <a:schemeClr val="bg1"/>
                </a:solidFill>
                <a:latin typeface="Trade Gothic LT Std" charset="0"/>
                <a:ea typeface="Trade Gothic LT Std" charset="0"/>
                <a:cs typeface="Trade Gothic LT Std" charset="0"/>
              </a:rPr>
              <a:t>hospital, and </a:t>
            </a:r>
            <a:r>
              <a:rPr lang="en-US" sz="1600" dirty="0" smtClean="0">
                <a:solidFill>
                  <a:schemeClr val="bg1"/>
                </a:solidFill>
                <a:latin typeface="Trade Gothic LT Std" charset="0"/>
                <a:ea typeface="Trade Gothic LT Std" charset="0"/>
                <a:cs typeface="Trade Gothic LT Std" charset="0"/>
              </a:rPr>
              <a:t>the member </a:t>
            </a:r>
            <a:r>
              <a:rPr lang="en-US" sz="1600" dirty="0">
                <a:solidFill>
                  <a:schemeClr val="bg1"/>
                </a:solidFill>
                <a:latin typeface="Trade Gothic LT Std" charset="0"/>
                <a:ea typeface="Trade Gothic LT Std" charset="0"/>
                <a:cs typeface="Trade Gothic LT Std" charset="0"/>
              </a:rPr>
              <a:t>should not worry about finding one to </a:t>
            </a:r>
            <a:r>
              <a:rPr lang="en-US" sz="1600" dirty="0" smtClean="0">
                <a:solidFill>
                  <a:schemeClr val="bg1"/>
                </a:solidFill>
                <a:latin typeface="Trade Gothic LT Std" charset="0"/>
                <a:ea typeface="Trade Gothic LT Std" charset="0"/>
                <a:cs typeface="Trade Gothic LT Std" charset="0"/>
              </a:rPr>
              <a:t>send</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to </a:t>
            </a:r>
            <a:r>
              <a:rPr lang="en-US" sz="1600" dirty="0">
                <a:solidFill>
                  <a:schemeClr val="bg1"/>
                </a:solidFill>
                <a:latin typeface="Trade Gothic LT Std" charset="0"/>
                <a:ea typeface="Trade Gothic LT Std" charset="0"/>
                <a:cs typeface="Trade Gothic LT Std" charset="0"/>
              </a:rPr>
              <a:t>us. </a:t>
            </a:r>
          </a:p>
        </p:txBody>
      </p:sp>
      <p:sp>
        <p:nvSpPr>
          <p:cNvPr id="9" name="TextBox 8"/>
          <p:cNvSpPr txBox="1"/>
          <p:nvPr/>
        </p:nvSpPr>
        <p:spPr>
          <a:xfrm>
            <a:off x="3072384" y="4398264"/>
            <a:ext cx="8211312" cy="830997"/>
          </a:xfrm>
          <a:prstGeom prst="rect">
            <a:avLst/>
          </a:prstGeom>
          <a:noFill/>
        </p:spPr>
        <p:txBody>
          <a:bodyPr wrap="square" rtlCol="0">
            <a:spAutoFit/>
          </a:bodyPr>
          <a:lstStyle/>
          <a:p>
            <a:pPr marL="285750" indent="-285750">
              <a:buFont typeface="Arial" charset="0"/>
              <a:buChar char="•"/>
            </a:pPr>
            <a:r>
              <a:rPr lang="en-US" sz="1600" dirty="0">
                <a:solidFill>
                  <a:schemeClr val="bg1"/>
                </a:solidFill>
                <a:latin typeface="Trade Gothic LT Std" charset="0"/>
                <a:ea typeface="Trade Gothic LT Std" charset="0"/>
                <a:cs typeface="Trade Gothic LT Std" charset="0"/>
              </a:rPr>
              <a:t>All admission bills are paid less the NHIF rebate. </a:t>
            </a:r>
          </a:p>
          <a:p>
            <a:pPr marL="285750" indent="-285750">
              <a:buFont typeface="Arial" charset="0"/>
              <a:buChar char="•"/>
            </a:pPr>
            <a:r>
              <a:rPr lang="en-US" sz="1600" dirty="0">
                <a:solidFill>
                  <a:schemeClr val="bg1"/>
                </a:solidFill>
                <a:latin typeface="Trade Gothic LT Std" charset="0"/>
                <a:ea typeface="Trade Gothic LT Std" charset="0"/>
                <a:cs typeface="Trade Gothic LT Std" charset="0"/>
              </a:rPr>
              <a:t>While hospitalized (Nairobi And Mombasa) there will be daily visits by RIL care managers.</a:t>
            </a:r>
          </a:p>
        </p:txBody>
      </p:sp>
      <p:graphicFrame>
        <p:nvGraphicFramePr>
          <p:cNvPr id="11" name="Content Placeholder 4"/>
          <p:cNvGraphicFramePr>
            <a:graphicFrameLocks noGrp="1"/>
          </p:cNvGraphicFramePr>
          <p:nvPr>
            <p:ph idx="1"/>
            <p:extLst/>
          </p:nvPr>
        </p:nvGraphicFramePr>
        <p:xfrm>
          <a:off x="361544" y="945909"/>
          <a:ext cx="10894719" cy="1848805"/>
        </p:xfrm>
        <a:graphic>
          <a:graphicData uri="http://schemas.openxmlformats.org/drawingml/2006/table">
            <a:tbl>
              <a:tblPr>
                <a:tableStyleId>{5C22544A-7EE6-4342-B048-85BDC9FD1C3A}</a:tableStyleId>
              </a:tblPr>
              <a:tblGrid>
                <a:gridCol w="4777126">
                  <a:extLst>
                    <a:ext uri="{9D8B030D-6E8A-4147-A177-3AD203B41FA5}">
                      <a16:colId xmlns:a16="http://schemas.microsoft.com/office/drawing/2014/main" xmlns="" val="20000"/>
                    </a:ext>
                  </a:extLst>
                </a:gridCol>
                <a:gridCol w="6117593">
                  <a:extLst>
                    <a:ext uri="{9D8B030D-6E8A-4147-A177-3AD203B41FA5}">
                      <a16:colId xmlns:a16="http://schemas.microsoft.com/office/drawing/2014/main" xmlns="" val="234356640"/>
                    </a:ext>
                  </a:extLst>
                </a:gridCol>
              </a:tblGrid>
              <a:tr h="732764">
                <a:tc>
                  <a:txBody>
                    <a:bodyPr/>
                    <a:lstStyle/>
                    <a:p>
                      <a:pPr marL="0" marR="0" algn="l" defTabSz="914400" rtl="0" eaLnBrk="1" latinLnBrk="0" hangingPunct="1">
                        <a:lnSpc>
                          <a:spcPct val="107000"/>
                        </a:lnSpc>
                        <a:spcBef>
                          <a:spcPts val="0"/>
                        </a:spcBef>
                        <a:spcAft>
                          <a:spcPts val="0"/>
                        </a:spcAft>
                      </a:pPr>
                      <a:endParaRPr lang="en-US" sz="1200" b="0" kern="1200" dirty="0" smtClean="0">
                        <a:solidFill>
                          <a:schemeClr val="tx2"/>
                        </a:solidFill>
                        <a:effectLst/>
                        <a:latin typeface="+mn-lt"/>
                        <a:ea typeface="+mn-ea"/>
                        <a:cs typeface="+mn-cs"/>
                      </a:endParaRPr>
                    </a:p>
                    <a:p>
                      <a:pPr marL="0" marR="0" algn="l" defTabSz="914400" rtl="0" eaLnBrk="1" latinLnBrk="0" hangingPunct="1">
                        <a:lnSpc>
                          <a:spcPct val="107000"/>
                        </a:lnSpc>
                        <a:spcBef>
                          <a:spcPts val="0"/>
                        </a:spcBef>
                        <a:spcAft>
                          <a:spcPts val="0"/>
                        </a:spcAft>
                      </a:pPr>
                      <a:r>
                        <a:rPr lang="en-US" sz="1200" b="0" kern="1200" dirty="0" smtClean="0">
                          <a:solidFill>
                            <a:schemeClr val="tx2"/>
                          </a:solidFill>
                          <a:effectLst/>
                          <a:latin typeface="+mn-lt"/>
                          <a:ea typeface="+mn-ea"/>
                          <a:cs typeface="+mn-cs"/>
                        </a:rPr>
                        <a:t>Personal accident</a:t>
                      </a:r>
                      <a:r>
                        <a:rPr lang="en-US" sz="1200" b="0" kern="1200" baseline="0" dirty="0" smtClean="0">
                          <a:solidFill>
                            <a:schemeClr val="tx2"/>
                          </a:solidFill>
                          <a:effectLst/>
                          <a:latin typeface="+mn-lt"/>
                          <a:ea typeface="+mn-ea"/>
                          <a:cs typeface="+mn-cs"/>
                        </a:rPr>
                        <a:t> cover(for Adults)</a:t>
                      </a:r>
                      <a:endParaRPr lang="en-US" sz="1200" b="0" kern="1200" dirty="0" smtClean="0">
                        <a:solidFill>
                          <a:schemeClr val="tx2"/>
                        </a:solidFill>
                        <a:effectLst/>
                        <a:latin typeface="+mn-lt"/>
                        <a:ea typeface="+mn-ea"/>
                        <a:cs typeface="+mn-cs"/>
                      </a:endParaRPr>
                    </a:p>
                  </a:txBody>
                  <a:tcPr marL="68573" marR="68573" marT="0" marB="0"/>
                </a:tc>
                <a:tc>
                  <a:txBody>
                    <a:bodyPr/>
                    <a:lstStyle/>
                    <a:p>
                      <a:endParaRPr lang="en-US" sz="1200" b="1" kern="1200" dirty="0" smtClean="0">
                        <a:solidFill>
                          <a:schemeClr val="tx2"/>
                        </a:solidFill>
                        <a:effectLst/>
                        <a:latin typeface="+mn-lt"/>
                        <a:ea typeface="+mn-ea"/>
                        <a:cs typeface="+mn-cs"/>
                      </a:endParaRPr>
                    </a:p>
                    <a:p>
                      <a:r>
                        <a:rPr lang="en-US" sz="1200" b="1" kern="1200" dirty="0" smtClean="0">
                          <a:solidFill>
                            <a:schemeClr val="tx2"/>
                          </a:solidFill>
                          <a:effectLst/>
                          <a:latin typeface="+mn-lt"/>
                          <a:ea typeface="+mn-ea"/>
                          <a:cs typeface="+mn-cs"/>
                        </a:rPr>
                        <a:t> Kshs.</a:t>
                      </a:r>
                      <a:r>
                        <a:rPr lang="en-US" sz="1200" b="1" kern="1200" baseline="0" dirty="0" smtClean="0">
                          <a:solidFill>
                            <a:schemeClr val="tx2"/>
                          </a:solidFill>
                          <a:effectLst/>
                          <a:latin typeface="+mn-lt"/>
                          <a:ea typeface="+mn-ea"/>
                          <a:cs typeface="+mn-cs"/>
                        </a:rPr>
                        <a:t> 500,000</a:t>
                      </a:r>
                      <a:r>
                        <a:rPr lang="en-US" sz="1200" b="1" kern="1200" dirty="0" smtClean="0">
                          <a:solidFill>
                            <a:schemeClr val="tx2"/>
                          </a:solidFill>
                          <a:effectLst/>
                          <a:latin typeface="+mn-lt"/>
                          <a:ea typeface="+mn-ea"/>
                          <a:cs typeface="+mn-cs"/>
                        </a:rPr>
                        <a:t>             </a:t>
                      </a:r>
                    </a:p>
                  </a:txBody>
                  <a:tcPr marL="68573" marR="68573" marT="0" marB="0"/>
                </a:tc>
                <a:extLst>
                  <a:ext uri="{0D108BD9-81ED-4DB2-BD59-A6C34878D82A}">
                    <a16:rowId xmlns:a16="http://schemas.microsoft.com/office/drawing/2014/main" xmlns="" val="10000"/>
                  </a:ext>
                </a:extLst>
              </a:tr>
              <a:tr h="554223">
                <a:tc>
                  <a:txBody>
                    <a:bodyPr/>
                    <a:lstStyle/>
                    <a:p>
                      <a:pPr marL="0" marR="0" algn="l">
                        <a:lnSpc>
                          <a:spcPct val="107000"/>
                        </a:lnSpc>
                        <a:spcBef>
                          <a:spcPts val="0"/>
                        </a:spcBef>
                        <a:spcAft>
                          <a:spcPts val="0"/>
                        </a:spcAft>
                      </a:pPr>
                      <a:endParaRPr lang="en-US" sz="1200" b="0" kern="1200" dirty="0" smtClean="0">
                        <a:solidFill>
                          <a:schemeClr val="tx2"/>
                        </a:solidFill>
                        <a:effectLst/>
                        <a:latin typeface="+mn-lt"/>
                        <a:ea typeface="+mn-ea"/>
                        <a:cs typeface="+mn-cs"/>
                      </a:endParaRPr>
                    </a:p>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Critical Illness(a sublimit of personal Accident cover)</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endParaRPr lang="en-US" sz="1200" b="1" kern="1200" dirty="0" smtClean="0">
                        <a:solidFill>
                          <a:schemeClr val="tx2"/>
                        </a:solidFill>
                        <a:effectLst/>
                        <a:latin typeface="+mn-lt"/>
                        <a:ea typeface="+mn-ea"/>
                        <a:cs typeface="+mn-cs"/>
                      </a:endParaRPr>
                    </a:p>
                    <a:p>
                      <a:pPr marL="0" marR="0" indent="0" algn="l" defTabSz="914400" rtl="0" eaLnBrk="1" fontAlgn="auto" latinLnBrk="0" hangingPunct="1">
                        <a:lnSpc>
                          <a:spcPct val="107000"/>
                        </a:lnSpc>
                        <a:spcBef>
                          <a:spcPts val="0"/>
                        </a:spcBef>
                        <a:spcAft>
                          <a:spcPts val="0"/>
                        </a:spcAft>
                        <a:buClrTx/>
                        <a:buSzTx/>
                        <a:buFontTx/>
                        <a:buNone/>
                        <a:tabLst/>
                        <a:defRPr/>
                      </a:pPr>
                      <a:r>
                        <a:rPr lang="en-US" sz="1200" b="1" kern="1200" dirty="0" smtClean="0">
                          <a:solidFill>
                            <a:schemeClr val="tx2"/>
                          </a:solidFill>
                          <a:effectLst/>
                          <a:latin typeface="+mn-lt"/>
                          <a:ea typeface="+mn-ea"/>
                          <a:cs typeface="+mn-cs"/>
                        </a:rPr>
                        <a:t>Nil</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1"/>
                  </a:ext>
                </a:extLst>
              </a:tr>
              <a:tr h="561818">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Child guard cover (for children)</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Kshs .100,000</a:t>
                      </a:r>
                      <a:endParaRPr lang="en-US" sz="1200" b="1" kern="1200" dirty="0">
                        <a:solidFill>
                          <a:schemeClr val="tx2"/>
                        </a:solidFill>
                        <a:effectLst/>
                        <a:latin typeface="+mn-lt"/>
                        <a:ea typeface="+mn-ea"/>
                        <a:cs typeface="+mn-cs"/>
                      </a:endParaRPr>
                    </a:p>
                  </a:txBody>
                  <a:tcPr marL="68580" marR="68580" marT="0" marB="0" anchor="ctr"/>
                </a:tc>
              </a:tr>
            </a:tbl>
          </a:graphicData>
        </a:graphic>
      </p:graphicFrame>
    </p:spTree>
    <p:extLst>
      <p:ext uri="{BB962C8B-B14F-4D97-AF65-F5344CB8AC3E}">
        <p14:creationId xmlns:p14="http://schemas.microsoft.com/office/powerpoint/2010/main" val="568131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394"/>
            <a:ext cx="10515600" cy="570015"/>
          </a:xfrm>
        </p:spPr>
        <p:txBody>
          <a:bodyPr>
            <a:normAutofit fontScale="90000"/>
          </a:bodyPr>
          <a:lstStyle/>
          <a:p>
            <a:r>
              <a:rPr lang="en-US" b="1" dirty="0" smtClean="0"/>
              <a:t>   Corporate Benefits</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34705805"/>
              </p:ext>
            </p:extLst>
          </p:nvPr>
        </p:nvGraphicFramePr>
        <p:xfrm>
          <a:off x="1199408" y="1294409"/>
          <a:ext cx="10391578" cy="4888294"/>
        </p:xfrm>
        <a:graphic>
          <a:graphicData uri="http://schemas.openxmlformats.org/drawingml/2006/table">
            <a:tbl>
              <a:tblPr firstRow="1" firstCol="1" bandRow="1">
                <a:tableStyleId>{5C22544A-7EE6-4342-B048-85BDC9FD1C3A}</a:tableStyleId>
              </a:tblPr>
              <a:tblGrid>
                <a:gridCol w="6555962">
                  <a:extLst>
                    <a:ext uri="{9D8B030D-6E8A-4147-A177-3AD203B41FA5}">
                      <a16:colId xmlns:a16="http://schemas.microsoft.com/office/drawing/2014/main" xmlns="" val="20000"/>
                    </a:ext>
                  </a:extLst>
                </a:gridCol>
                <a:gridCol w="3835616">
                  <a:extLst>
                    <a:ext uri="{9D8B030D-6E8A-4147-A177-3AD203B41FA5}">
                      <a16:colId xmlns:a16="http://schemas.microsoft.com/office/drawing/2014/main" xmlns="" val="20003"/>
                    </a:ext>
                  </a:extLst>
                </a:gridCol>
              </a:tblGrid>
              <a:tr h="855170">
                <a:tc>
                  <a:txBody>
                    <a:bodyPr/>
                    <a:lstStyle/>
                    <a:p>
                      <a:pPr marL="0" marR="0" algn="ctr">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CORPORATE PLAN</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500" b="1" dirty="0" smtClean="0">
                          <a:solidFill>
                            <a:srgbClr val="FFFFFF"/>
                          </a:solidFill>
                          <a:effectLst/>
                          <a:latin typeface="Trebuchet MS" panose="020B0603020202020204" pitchFamily="34" charset="0"/>
                          <a:ea typeface="Times New Roman" panose="02020603050405020304" pitchFamily="18" charset="0"/>
                          <a:cs typeface="Arial" panose="020B0604020202020204" pitchFamily="34" charset="0"/>
                        </a:rPr>
                        <a:t>ANNUAL LIMIT:</a:t>
                      </a:r>
                      <a:r>
                        <a:rPr lang="en-US" sz="1500" b="1" baseline="0" dirty="0" smtClean="0">
                          <a:solidFill>
                            <a:srgbClr val="FFFFFF"/>
                          </a:solidFill>
                          <a:effectLst/>
                          <a:latin typeface="Trebuchet MS" panose="020B0603020202020204" pitchFamily="34" charset="0"/>
                          <a:ea typeface="Times New Roman" panose="02020603050405020304" pitchFamily="18" charset="0"/>
                          <a:cs typeface="Arial" panose="020B0604020202020204" pitchFamily="34" charset="0"/>
                        </a:rPr>
                        <a:t> </a:t>
                      </a:r>
                      <a:r>
                        <a:rPr lang="en-US" sz="1500" b="1" dirty="0" smtClean="0">
                          <a:solidFill>
                            <a:srgbClr val="FFFFFF"/>
                          </a:solidFill>
                          <a:effectLst/>
                          <a:latin typeface="Trebuchet MS" panose="020B0603020202020204" pitchFamily="34" charset="0"/>
                          <a:ea typeface="Times New Roman" panose="02020603050405020304" pitchFamily="18" charset="0"/>
                          <a:cs typeface="Arial" panose="020B0604020202020204" pitchFamily="34" charset="0"/>
                        </a:rPr>
                        <a:t>KSHS.</a:t>
                      </a:r>
                      <a:r>
                        <a:rPr lang="en-US" sz="1500" b="1" baseline="0" dirty="0" smtClean="0">
                          <a:solidFill>
                            <a:srgbClr val="FFFFFF"/>
                          </a:solidFill>
                          <a:effectLst/>
                          <a:latin typeface="Trebuchet MS" panose="020B0603020202020204" pitchFamily="34" charset="0"/>
                          <a:ea typeface="Times New Roman" panose="02020603050405020304" pitchFamily="18" charset="0"/>
                          <a:cs typeface="Arial" panose="020B0604020202020204" pitchFamily="34" charset="0"/>
                        </a:rPr>
                        <a:t> 1.5M SHARED</a:t>
                      </a:r>
                    </a:p>
                    <a:p>
                      <a:pPr marL="0" marR="0" algn="ctr">
                        <a:lnSpc>
                          <a:spcPct val="107000"/>
                        </a:lnSpc>
                        <a:spcBef>
                          <a:spcPts val="0"/>
                        </a:spcBef>
                        <a:spcAft>
                          <a:spcPts val="0"/>
                        </a:spcAft>
                      </a:pPr>
                      <a:endParaRPr lang="en-US" sz="1500" dirty="0" smtClean="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0"/>
                        </a:spcAft>
                      </a:pPr>
                      <a:endParaRPr lang="en-US" sz="15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0"/>
                  </a:ext>
                </a:extLst>
              </a:tr>
              <a:tr h="641378">
                <a:tc>
                  <a:txBody>
                    <a:bodyPr/>
                    <a:lstStyle/>
                    <a:p>
                      <a:pPr marL="0" marR="0" algn="ctr">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Hospital </a:t>
                      </a:r>
                      <a:endParaRPr lang="en-US" sz="15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Enhanced Medical Service Provider List</a:t>
                      </a:r>
                      <a:endParaRPr lang="en-US" sz="1500" dirty="0" smtClean="0">
                        <a:effectLst/>
                        <a:latin typeface="Times New Roman" panose="02020603050405020304" pitchFamily="18" charset="0"/>
                        <a:ea typeface="Times New Roman" panose="02020603050405020304" pitchFamily="18" charset="0"/>
                      </a:endParaRPr>
                    </a:p>
                    <a:p>
                      <a:pPr marL="0" marR="0" algn="ctr">
                        <a:lnSpc>
                          <a:spcPct val="107000"/>
                        </a:lnSpc>
                        <a:spcBef>
                          <a:spcPts val="0"/>
                        </a:spcBef>
                        <a:spcAft>
                          <a:spcPts val="0"/>
                        </a:spcAft>
                      </a:pPr>
                      <a:endParaRPr lang="en-US" sz="15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1"/>
                  </a:ext>
                </a:extLst>
              </a:tr>
              <a:tr h="213793">
                <a:tc>
                  <a:txBody>
                    <a:bodyPr/>
                    <a:lstStyle/>
                    <a:p>
                      <a:pPr marL="0" marR="0" algn="ctr">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Bed Capacity</a:t>
                      </a:r>
                      <a:endParaRPr lang="en-US" sz="15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500" kern="1200" dirty="0" smtClean="0">
                          <a:solidFill>
                            <a:schemeClr val="dk1"/>
                          </a:solidFill>
                          <a:effectLst/>
                          <a:latin typeface="Trebuchet MS" panose="020B0603020202020204" pitchFamily="34" charset="0"/>
                          <a:ea typeface="Times New Roman" panose="02020603050405020304" pitchFamily="18" charset="0"/>
                          <a:cs typeface="Arial" panose="020B0604020202020204" pitchFamily="34" charset="0"/>
                        </a:rPr>
                        <a:t>Ward Bed</a:t>
                      </a:r>
                      <a:endParaRPr lang="en-US" sz="1500" kern="1200" dirty="0">
                        <a:solidFill>
                          <a:schemeClr val="dk1"/>
                        </a:solidFill>
                        <a:effectLst/>
                        <a:latin typeface="Trebuchet MS" panose="020B0603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xmlns="" val="10002"/>
                  </a:ext>
                </a:extLst>
              </a:tr>
              <a:tr h="427585">
                <a:tc>
                  <a:txBody>
                    <a:bodyPr/>
                    <a:lstStyle/>
                    <a:p>
                      <a:pPr marL="0" marR="0" algn="ctr">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Inpatient Dental Illness</a:t>
                      </a:r>
                      <a:endParaRPr lang="en-US" sz="15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Kshs.85,000</a:t>
                      </a:r>
                      <a:endParaRPr lang="en-US" sz="1500" dirty="0" smtClean="0">
                        <a:effectLst/>
                        <a:latin typeface="Times New Roman" panose="02020603050405020304" pitchFamily="18" charset="0"/>
                        <a:ea typeface="Times New Roman" panose="02020603050405020304" pitchFamily="18" charset="0"/>
                      </a:endParaRPr>
                    </a:p>
                    <a:p>
                      <a:pPr marL="0" marR="0" algn="ctr">
                        <a:lnSpc>
                          <a:spcPct val="107000"/>
                        </a:lnSpc>
                        <a:spcBef>
                          <a:spcPts val="0"/>
                        </a:spcBef>
                        <a:spcAft>
                          <a:spcPts val="0"/>
                        </a:spcAft>
                      </a:pPr>
                      <a:endParaRPr lang="en-US" sz="15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r h="213793">
                <a:tc>
                  <a:txBody>
                    <a:bodyPr/>
                    <a:lstStyle/>
                    <a:p>
                      <a:pPr marL="0" marR="0" algn="ctr">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Ophthalmology</a:t>
                      </a:r>
                      <a:endParaRPr lang="en-US" sz="15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Covered</a:t>
                      </a:r>
                      <a:endParaRPr lang="en-US" sz="1500" dirty="0" smtClean="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4"/>
                  </a:ext>
                </a:extLst>
              </a:tr>
              <a:tr h="427585">
                <a:tc>
                  <a:txBody>
                    <a:bodyPr/>
                    <a:lstStyle/>
                    <a:p>
                      <a:pPr marL="0" marR="0" algn="ctr" defTabSz="914400" rtl="0" eaLnBrk="1" latinLnBrk="0" hangingPunct="1">
                        <a:lnSpc>
                          <a:spcPct val="107000"/>
                        </a:lnSpc>
                        <a:spcBef>
                          <a:spcPts val="0"/>
                        </a:spcBef>
                        <a:spcAft>
                          <a:spcPts val="0"/>
                        </a:spcAft>
                      </a:pPr>
                      <a:r>
                        <a:rPr lang="en-US" sz="1500" b="1" kern="1200"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First Ever Emergency Caesarian section</a:t>
                      </a:r>
                      <a:endParaRPr lang="en-US" sz="1500" b="1" kern="1200"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Kshs.150,000</a:t>
                      </a:r>
                      <a:endParaRPr lang="en-US" sz="1500" dirty="0" smtClean="0">
                        <a:effectLst/>
                        <a:latin typeface="Times New Roman" panose="02020603050405020304" pitchFamily="18" charset="0"/>
                        <a:ea typeface="Times New Roman" panose="02020603050405020304" pitchFamily="18" charset="0"/>
                      </a:endParaRPr>
                    </a:p>
                    <a:p>
                      <a:pPr marL="0" marR="0" algn="ctr">
                        <a:lnSpc>
                          <a:spcPct val="107000"/>
                        </a:lnSpc>
                        <a:spcBef>
                          <a:spcPts val="0"/>
                        </a:spcBef>
                        <a:spcAft>
                          <a:spcPts val="0"/>
                        </a:spcAft>
                      </a:pPr>
                      <a:endParaRPr lang="en-US" sz="15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5"/>
                  </a:ext>
                </a:extLst>
              </a:tr>
              <a:tr h="641378">
                <a:tc>
                  <a:txBody>
                    <a:bodyPr/>
                    <a:lstStyle/>
                    <a:p>
                      <a:pPr marL="0" marR="0" algn="ctr">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Maternity (normal &amp; caesarean section) for principal or spouse – includes Lamaze classes &amp; home deliveries</a:t>
                      </a:r>
                      <a:endParaRPr lang="en-US" sz="15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Kshs.100,000</a:t>
                      </a:r>
                      <a:endParaRPr lang="en-US" sz="1500" dirty="0" smtClean="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6"/>
                  </a:ext>
                </a:extLst>
              </a:tr>
              <a:tr h="641378">
                <a:tc>
                  <a:txBody>
                    <a:bodyPr/>
                    <a:lstStyle/>
                    <a:p>
                      <a:pPr marL="0" marR="0" algn="ctr" defTabSz="914400" rtl="0" eaLnBrk="1" latinLnBrk="0" hangingPunct="1">
                        <a:lnSpc>
                          <a:spcPct val="107000"/>
                        </a:lnSpc>
                        <a:spcBef>
                          <a:spcPts val="0"/>
                        </a:spcBef>
                        <a:spcAft>
                          <a:spcPts val="0"/>
                        </a:spcAft>
                      </a:pPr>
                      <a:r>
                        <a:rPr lang="en-US" sz="1500" b="1" kern="1200"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New Born baby illness cover(sublimit is from mother’s annual limit if eligible for Resolution Insurance Maternity)</a:t>
                      </a:r>
                      <a:endParaRPr lang="en-US" sz="1500" b="1" kern="1200"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Kshs.75,000</a:t>
                      </a:r>
                      <a:endParaRPr lang="en-US" sz="1500" dirty="0" smtClean="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2306344480"/>
                  </a:ext>
                </a:extLst>
              </a:tr>
              <a:tr h="641378">
                <a:tc>
                  <a:txBody>
                    <a:bodyPr/>
                    <a:lstStyle/>
                    <a:p>
                      <a:pPr marL="0" marR="0" algn="ctr">
                        <a:lnSpc>
                          <a:spcPct val="107000"/>
                        </a:lnSpc>
                        <a:spcBef>
                          <a:spcPts val="0"/>
                        </a:spcBef>
                        <a:spcAft>
                          <a:spcPts val="0"/>
                        </a:spcAft>
                      </a:pPr>
                      <a:r>
                        <a:rPr lang="en-US" sz="1500" b="1"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Declared</a:t>
                      </a:r>
                      <a:r>
                        <a:rPr lang="en-US" sz="1500" b="1" baseline="0"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 </a:t>
                      </a:r>
                      <a:r>
                        <a:rPr lang="en-US" sz="1500" b="1"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Pre-existing</a:t>
                      </a: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 Psychiatric conditions &amp; </a:t>
                      </a:r>
                      <a:r>
                        <a:rPr lang="en-US" sz="1500" b="1"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Congenital</a:t>
                      </a:r>
                      <a:r>
                        <a:rPr lang="en-US" sz="1500" b="1" baseline="0"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 Conditions </a:t>
                      </a:r>
                      <a:r>
                        <a:rPr lang="en-US" sz="1500" b="1"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(All under</a:t>
                      </a:r>
                      <a:r>
                        <a:rPr lang="en-US" sz="1500" b="1" baseline="0"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 one sublimit)</a:t>
                      </a:r>
                      <a:endParaRPr lang="en-US" sz="15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Kshs.350,000</a:t>
                      </a:r>
                      <a:endParaRPr lang="en-US" sz="1500" dirty="0" smtClean="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4228759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…Continuation of Corp 1.5M benefits</a:t>
            </a:r>
            <a:endParaRPr lang="en-US" sz="40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71017306"/>
              </p:ext>
            </p:extLst>
          </p:nvPr>
        </p:nvGraphicFramePr>
        <p:xfrm>
          <a:off x="838201" y="1626598"/>
          <a:ext cx="10515600" cy="4593653"/>
        </p:xfrm>
        <a:graphic>
          <a:graphicData uri="http://schemas.openxmlformats.org/drawingml/2006/table">
            <a:tbl>
              <a:tblPr firstRow="1" firstCol="1" bandRow="1">
                <a:tableStyleId>{5C22544A-7EE6-4342-B048-85BDC9FD1C3A}</a:tableStyleId>
              </a:tblPr>
              <a:tblGrid>
                <a:gridCol w="6634207">
                  <a:extLst>
                    <a:ext uri="{9D8B030D-6E8A-4147-A177-3AD203B41FA5}">
                      <a16:colId xmlns:a16="http://schemas.microsoft.com/office/drawing/2014/main" xmlns="" val="20000"/>
                    </a:ext>
                  </a:extLst>
                </a:gridCol>
                <a:gridCol w="3881393">
                  <a:extLst>
                    <a:ext uri="{9D8B030D-6E8A-4147-A177-3AD203B41FA5}">
                      <a16:colId xmlns:a16="http://schemas.microsoft.com/office/drawing/2014/main" xmlns="" val="20003"/>
                    </a:ext>
                  </a:extLst>
                </a:gridCol>
              </a:tblGrid>
              <a:tr h="531992">
                <a:tc>
                  <a:txBody>
                    <a:bodyPr/>
                    <a:lstStyle/>
                    <a:p>
                      <a:pPr marL="0" marR="0" algn="l">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CORPORATE PLAN</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l">
                        <a:lnSpc>
                          <a:spcPct val="107000"/>
                        </a:lnSpc>
                        <a:spcBef>
                          <a:spcPts val="0"/>
                        </a:spcBef>
                        <a:spcAft>
                          <a:spcPts val="0"/>
                        </a:spcAft>
                      </a:pPr>
                      <a:r>
                        <a:rPr lang="en-US" sz="1500" b="1" dirty="0" smtClean="0">
                          <a:solidFill>
                            <a:srgbClr val="FFFFFF"/>
                          </a:solidFill>
                          <a:effectLst/>
                          <a:latin typeface="Trebuchet MS" panose="020B0603020202020204" pitchFamily="34" charset="0"/>
                          <a:ea typeface="Times New Roman" panose="02020603050405020304" pitchFamily="18" charset="0"/>
                          <a:cs typeface="Arial" panose="020B0604020202020204" pitchFamily="34" charset="0"/>
                        </a:rPr>
                        <a:t>ANNUAL LIMIT:</a:t>
                      </a:r>
                      <a:r>
                        <a:rPr lang="en-US" sz="1500" b="1" baseline="0" dirty="0" smtClean="0">
                          <a:solidFill>
                            <a:srgbClr val="FFFFFF"/>
                          </a:solidFill>
                          <a:effectLst/>
                          <a:latin typeface="Trebuchet MS" panose="020B0603020202020204" pitchFamily="34" charset="0"/>
                          <a:ea typeface="Times New Roman" panose="02020603050405020304" pitchFamily="18" charset="0"/>
                          <a:cs typeface="Arial" panose="020B0604020202020204" pitchFamily="34" charset="0"/>
                        </a:rPr>
                        <a:t> </a:t>
                      </a:r>
                      <a:r>
                        <a:rPr lang="en-US" sz="1500" b="1" dirty="0" smtClean="0">
                          <a:solidFill>
                            <a:srgbClr val="FFFFFF"/>
                          </a:solidFill>
                          <a:effectLst/>
                          <a:latin typeface="Trebuchet MS" panose="020B0603020202020204" pitchFamily="34" charset="0"/>
                          <a:ea typeface="Times New Roman" panose="02020603050405020304" pitchFamily="18" charset="0"/>
                          <a:cs typeface="Arial" panose="020B0604020202020204" pitchFamily="34" charset="0"/>
                        </a:rPr>
                        <a:t>KSHS.</a:t>
                      </a:r>
                      <a:r>
                        <a:rPr lang="en-US" sz="1500" b="1" baseline="0" dirty="0" smtClean="0">
                          <a:solidFill>
                            <a:srgbClr val="FFFFFF"/>
                          </a:solidFill>
                          <a:effectLst/>
                          <a:latin typeface="Trebuchet MS" panose="020B0603020202020204" pitchFamily="34" charset="0"/>
                          <a:ea typeface="Times New Roman" panose="02020603050405020304" pitchFamily="18" charset="0"/>
                          <a:cs typeface="Arial" panose="020B0604020202020204" pitchFamily="34" charset="0"/>
                        </a:rPr>
                        <a:t> KSH. 1.5M SHARED</a:t>
                      </a:r>
                    </a:p>
                    <a:p>
                      <a:pPr marL="0" marR="0" algn="l">
                        <a:lnSpc>
                          <a:spcPct val="107000"/>
                        </a:lnSpc>
                        <a:spcBef>
                          <a:spcPts val="0"/>
                        </a:spcBef>
                        <a:spcAft>
                          <a:spcPts val="0"/>
                        </a:spcAft>
                      </a:pPr>
                      <a:endParaRPr lang="en-US" sz="1500" dirty="0" smtClean="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0"/>
                  </a:ext>
                </a:extLst>
              </a:tr>
              <a:tr h="426939">
                <a:tc>
                  <a:txBody>
                    <a:bodyPr/>
                    <a:lstStyle/>
                    <a:p>
                      <a:pPr marL="0" marR="0" algn="ctr">
                        <a:lnSpc>
                          <a:spcPct val="107000"/>
                        </a:lnSpc>
                        <a:spcBef>
                          <a:spcPts val="0"/>
                        </a:spcBef>
                        <a:spcAft>
                          <a:spcPts val="0"/>
                        </a:spcAft>
                      </a:pPr>
                      <a:r>
                        <a:rPr lang="en-US" sz="1500" b="1" kern="1200"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Chronic Conditions</a:t>
                      </a:r>
                      <a:endParaRPr lang="en-US" sz="1500" b="1" kern="1200"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50%</a:t>
                      </a:r>
                      <a:r>
                        <a:rPr lang="en-US" sz="1500" baseline="0" dirty="0" smtClean="0">
                          <a:effectLst/>
                          <a:latin typeface="Trebuchet MS" panose="020B0603020202020204" pitchFamily="34" charset="0"/>
                          <a:ea typeface="Times New Roman" panose="02020603050405020304" pitchFamily="18" charset="0"/>
                          <a:cs typeface="Arial" panose="020B0604020202020204" pitchFamily="34" charset="0"/>
                        </a:rPr>
                        <a:t> of IP</a:t>
                      </a:r>
                      <a:endParaRPr lang="en-US" sz="1500" dirty="0" smtClean="0">
                        <a:effectLst/>
                        <a:latin typeface="Times New Roman" panose="02020603050405020304" pitchFamily="18" charset="0"/>
                        <a:ea typeface="Times New Roman" panose="02020603050405020304" pitchFamily="18" charset="0"/>
                      </a:endParaRPr>
                    </a:p>
                    <a:p>
                      <a:pPr marL="0" marR="0" algn="ctr">
                        <a:lnSpc>
                          <a:spcPct val="107000"/>
                        </a:lnSpc>
                        <a:spcBef>
                          <a:spcPts val="0"/>
                        </a:spcBef>
                        <a:spcAft>
                          <a:spcPts val="0"/>
                        </a:spcAft>
                      </a:pPr>
                      <a:endParaRPr lang="en-US" sz="1500" dirty="0"/>
                    </a:p>
                  </a:txBody>
                  <a:tcPr marL="68580" marR="68580" marT="0" marB="0" anchor="ctr"/>
                </a:tc>
                <a:extLst>
                  <a:ext uri="{0D108BD9-81ED-4DB2-BD59-A6C34878D82A}">
                    <a16:rowId xmlns:a16="http://schemas.microsoft.com/office/drawing/2014/main" xmlns="" val="2457961960"/>
                  </a:ext>
                </a:extLst>
              </a:tr>
              <a:tr h="264556">
                <a:tc>
                  <a:txBody>
                    <a:bodyPr/>
                    <a:lstStyle/>
                    <a:p>
                      <a:pPr marL="0" marR="0" algn="ctr">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Annual Well person Check Up (for adults)</a:t>
                      </a:r>
                      <a:endParaRPr lang="en-US" sz="15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1500" b="0" i="0" u="none" strike="noStrike" kern="1200" cap="none" spc="0" normalizeH="0" baseline="0" noProof="0" smtClean="0">
                          <a:ln>
                            <a:noFill/>
                          </a:ln>
                          <a:solidFill>
                            <a:prstClr val="black"/>
                          </a:solidFill>
                          <a:effectLst/>
                          <a:uLnTx/>
                          <a:uFillTx/>
                          <a:latin typeface="Trebuchet MS" panose="020B0603020202020204" pitchFamily="34" charset="0"/>
                          <a:ea typeface="Times New Roman" panose="02020603050405020304" pitchFamily="18" charset="0"/>
                          <a:cs typeface="Arial" panose="020B0604020202020204" pitchFamily="34" charset="0"/>
                        </a:rPr>
                        <a:t>Covered</a:t>
                      </a:r>
                      <a:endParaRPr kumimoji="0" lang="en-US" sz="1500" b="0"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xmlns="" val="10001"/>
                  </a:ext>
                </a:extLst>
              </a:tr>
              <a:tr h="421894">
                <a:tc>
                  <a:txBody>
                    <a:bodyPr/>
                    <a:lstStyle/>
                    <a:p>
                      <a:pPr marL="0" marR="0" algn="ctr">
                        <a:lnSpc>
                          <a:spcPct val="107000"/>
                        </a:lnSpc>
                        <a:spcBef>
                          <a:spcPts val="0"/>
                        </a:spcBef>
                        <a:spcAft>
                          <a:spcPts val="0"/>
                        </a:spcAft>
                      </a:pPr>
                      <a:r>
                        <a:rPr lang="en-US" sz="1500" b="1">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Organ transplant</a:t>
                      </a:r>
                      <a:endParaRPr lang="en-US" sz="1500" b="1">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Covered</a:t>
                      </a:r>
                      <a:endParaRPr lang="en-US" sz="1500" dirty="0" smtClean="0">
                        <a:effectLst/>
                        <a:latin typeface="Times New Roman" panose="02020603050405020304" pitchFamily="18" charset="0"/>
                        <a:ea typeface="Times New Roman" panose="02020603050405020304" pitchFamily="18" charset="0"/>
                      </a:endParaRPr>
                    </a:p>
                    <a:p>
                      <a:pPr marL="0" marR="0" algn="ctr">
                        <a:lnSpc>
                          <a:spcPct val="107000"/>
                        </a:lnSpc>
                        <a:spcBef>
                          <a:spcPts val="0"/>
                        </a:spcBef>
                        <a:spcAft>
                          <a:spcPts val="0"/>
                        </a:spcAft>
                      </a:pPr>
                      <a:endParaRPr lang="en-US" sz="15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2"/>
                  </a:ext>
                </a:extLst>
              </a:tr>
              <a:tr h="421894">
                <a:tc>
                  <a:txBody>
                    <a:bodyPr/>
                    <a:lstStyle/>
                    <a:p>
                      <a:pPr marL="0" marR="0" algn="ctr">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Emergency evacuation &amp; ambulance services </a:t>
                      </a:r>
                      <a:endParaRPr lang="en-US" sz="15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Covered</a:t>
                      </a:r>
                      <a:endParaRPr lang="en-US" sz="1500" dirty="0" smtClean="0">
                        <a:effectLst/>
                        <a:latin typeface="Times New Roman" panose="02020603050405020304" pitchFamily="18" charset="0"/>
                        <a:ea typeface="Times New Roman" panose="02020603050405020304" pitchFamily="18" charset="0"/>
                      </a:endParaRPr>
                    </a:p>
                    <a:p>
                      <a:pPr marL="0" marR="0" algn="ctr">
                        <a:lnSpc>
                          <a:spcPct val="107000"/>
                        </a:lnSpc>
                        <a:spcBef>
                          <a:spcPts val="0"/>
                        </a:spcBef>
                        <a:spcAft>
                          <a:spcPts val="0"/>
                        </a:spcAft>
                      </a:pPr>
                      <a:endParaRPr lang="en-US" sz="15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r h="421894">
                <a:tc>
                  <a:txBody>
                    <a:bodyPr/>
                    <a:lstStyle/>
                    <a:p>
                      <a:pPr marL="0" marR="0" algn="ctr">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International emergency cover</a:t>
                      </a:r>
                      <a:endParaRPr lang="en-US" sz="15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Covered</a:t>
                      </a:r>
                      <a:endParaRPr lang="en-US" sz="1500" dirty="0" smtClean="0">
                        <a:effectLst/>
                        <a:latin typeface="Times New Roman" panose="02020603050405020304" pitchFamily="18" charset="0"/>
                        <a:ea typeface="Times New Roman" panose="02020603050405020304" pitchFamily="18" charset="0"/>
                      </a:endParaRPr>
                    </a:p>
                    <a:p>
                      <a:pPr marL="0" marR="0" algn="ctr">
                        <a:lnSpc>
                          <a:spcPct val="107000"/>
                        </a:lnSpc>
                        <a:spcBef>
                          <a:spcPts val="0"/>
                        </a:spcBef>
                        <a:spcAft>
                          <a:spcPts val="0"/>
                        </a:spcAft>
                      </a:pPr>
                      <a:endParaRPr lang="en-US" sz="15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4"/>
                  </a:ext>
                </a:extLst>
              </a:tr>
              <a:tr h="617279">
                <a:tc>
                  <a:txBody>
                    <a:bodyPr/>
                    <a:lstStyle/>
                    <a:p>
                      <a:pPr marL="0" marR="0" algn="ctr">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Rehabilitation Cover </a:t>
                      </a:r>
                      <a:endParaRPr lang="en-US" sz="15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Within 15 days of discharge up to a maximum of Kshs.15,000</a:t>
                      </a:r>
                      <a:endParaRPr lang="en-US" sz="1500" dirty="0" smtClean="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5"/>
                  </a:ext>
                </a:extLst>
              </a:tr>
              <a:tr h="235029">
                <a:tc>
                  <a:txBody>
                    <a:bodyPr/>
                    <a:lstStyle/>
                    <a:p>
                      <a:pPr marL="0" marR="0" algn="ctr" defTabSz="914400" rtl="0" eaLnBrk="1" latinLnBrk="0" hangingPunct="1">
                        <a:lnSpc>
                          <a:spcPct val="107000"/>
                        </a:lnSpc>
                        <a:spcBef>
                          <a:spcPts val="0"/>
                        </a:spcBef>
                        <a:spcAft>
                          <a:spcPts val="0"/>
                        </a:spcAft>
                      </a:pPr>
                      <a:r>
                        <a:rPr lang="en-US" sz="1500" b="1" kern="1200"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Lodger Fee</a:t>
                      </a:r>
                      <a:endParaRPr lang="en-US" sz="1500" b="1" kern="1200"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500" kern="1200" dirty="0" smtClean="0">
                          <a:solidFill>
                            <a:schemeClr val="dk1"/>
                          </a:solidFill>
                          <a:effectLst/>
                          <a:latin typeface="Trebuchet MS" panose="020B0603020202020204" pitchFamily="34" charset="0"/>
                          <a:ea typeface="Times New Roman" panose="02020603050405020304" pitchFamily="18" charset="0"/>
                          <a:cs typeface="Arial" panose="020B0604020202020204" pitchFamily="34" charset="0"/>
                        </a:rPr>
                        <a:t>10 </a:t>
                      </a:r>
                      <a:r>
                        <a:rPr lang="en-US" sz="1500" kern="1200" dirty="0" err="1" smtClean="0">
                          <a:solidFill>
                            <a:schemeClr val="dk1"/>
                          </a:solidFill>
                          <a:effectLst/>
                          <a:latin typeface="Trebuchet MS" panose="020B0603020202020204" pitchFamily="34" charset="0"/>
                          <a:ea typeface="Times New Roman" panose="02020603050405020304" pitchFamily="18" charset="0"/>
                          <a:cs typeface="Arial" panose="020B0604020202020204" pitchFamily="34" charset="0"/>
                        </a:rPr>
                        <a:t>yrs</a:t>
                      </a:r>
                      <a:endParaRPr lang="en-US" sz="1500" kern="1200" dirty="0">
                        <a:solidFill>
                          <a:schemeClr val="dk1"/>
                        </a:solidFill>
                        <a:effectLst/>
                        <a:latin typeface="Trebuchet MS" panose="020B0603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xmlns="" val="374016385"/>
                  </a:ext>
                </a:extLst>
              </a:tr>
              <a:tr h="421894">
                <a:tc>
                  <a:txBody>
                    <a:bodyPr/>
                    <a:lstStyle/>
                    <a:p>
                      <a:pPr marL="0" marR="0" algn="ctr">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Home Care Services</a:t>
                      </a:r>
                      <a:endParaRPr lang="en-US" sz="15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Covered </a:t>
                      </a:r>
                      <a:endParaRPr lang="en-US" sz="1500" dirty="0" smtClean="0">
                        <a:effectLst/>
                        <a:latin typeface="Times New Roman" panose="02020603050405020304" pitchFamily="18" charset="0"/>
                        <a:ea typeface="Times New Roman" panose="02020603050405020304" pitchFamily="18" charset="0"/>
                      </a:endParaRPr>
                    </a:p>
                    <a:p>
                      <a:pPr marL="0" marR="0" algn="ctr">
                        <a:lnSpc>
                          <a:spcPct val="107000"/>
                        </a:lnSpc>
                        <a:spcBef>
                          <a:spcPts val="0"/>
                        </a:spcBef>
                        <a:spcAft>
                          <a:spcPts val="0"/>
                        </a:spcAft>
                      </a:pPr>
                      <a:endParaRPr lang="en-US" sz="15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6"/>
                  </a:ext>
                </a:extLst>
              </a:tr>
              <a:tr h="421894">
                <a:tc>
                  <a:txBody>
                    <a:bodyPr/>
                    <a:lstStyle/>
                    <a:p>
                      <a:pPr marL="0" marR="0" algn="ctr">
                        <a:lnSpc>
                          <a:spcPct val="107000"/>
                        </a:lnSpc>
                        <a:spcBef>
                          <a:spcPts val="0"/>
                        </a:spcBef>
                        <a:spcAft>
                          <a:spcPts val="0"/>
                        </a:spcAft>
                      </a:pPr>
                      <a:r>
                        <a:rPr lang="en-US" sz="1500" b="1" dirty="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Funeral expense </a:t>
                      </a:r>
                      <a:r>
                        <a:rPr lang="en-US" sz="1500" b="1"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per</a:t>
                      </a:r>
                      <a:r>
                        <a:rPr lang="en-US" sz="1500" b="1" baseline="0" dirty="0" smtClean="0">
                          <a:solidFill>
                            <a:schemeClr val="bg1"/>
                          </a:solidFill>
                          <a:effectLst/>
                          <a:latin typeface="Trebuchet MS" panose="020B0603020202020204" pitchFamily="34" charset="0"/>
                          <a:ea typeface="Times New Roman" panose="02020603050405020304" pitchFamily="18" charset="0"/>
                          <a:cs typeface="Arial" panose="020B0604020202020204" pitchFamily="34" charset="0"/>
                        </a:rPr>
                        <a:t> family</a:t>
                      </a:r>
                      <a:endParaRPr lang="en-US" sz="15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1500" dirty="0" err="1" smtClean="0">
                          <a:effectLst/>
                          <a:latin typeface="Trebuchet MS" panose="020B0603020202020204" pitchFamily="34" charset="0"/>
                          <a:ea typeface="Times New Roman" panose="02020603050405020304" pitchFamily="18" charset="0"/>
                          <a:cs typeface="Arial" panose="020B0604020202020204" pitchFamily="34" charset="0"/>
                        </a:rPr>
                        <a:t>Kshs</a:t>
                      </a:r>
                      <a:r>
                        <a:rPr lang="en-US" sz="1500" dirty="0" smtClean="0">
                          <a:effectLst/>
                          <a:latin typeface="Trebuchet MS" panose="020B0603020202020204" pitchFamily="34" charset="0"/>
                          <a:ea typeface="Times New Roman" panose="02020603050405020304" pitchFamily="18" charset="0"/>
                          <a:cs typeface="Arial" panose="020B0604020202020204" pitchFamily="34" charset="0"/>
                        </a:rPr>
                        <a:t>. 100,000</a:t>
                      </a:r>
                      <a:endParaRPr lang="en-US" sz="1500" dirty="0" smtClean="0">
                        <a:effectLst/>
                        <a:latin typeface="Times New Roman" panose="02020603050405020304" pitchFamily="18" charset="0"/>
                        <a:ea typeface="Times New Roman" panose="02020603050405020304" pitchFamily="18" charset="0"/>
                      </a:endParaRPr>
                    </a:p>
                    <a:p>
                      <a:pPr marL="0" marR="0" algn="ctr">
                        <a:lnSpc>
                          <a:spcPct val="107000"/>
                        </a:lnSpc>
                        <a:spcBef>
                          <a:spcPts val="0"/>
                        </a:spcBef>
                        <a:spcAft>
                          <a:spcPts val="0"/>
                        </a:spcAft>
                      </a:pPr>
                      <a:endParaRPr lang="en-US" sz="15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41660441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6" y="0"/>
            <a:ext cx="11627253" cy="735875"/>
          </a:xfrm>
        </p:spPr>
        <p:txBody>
          <a:bodyPr>
            <a:normAutofit/>
          </a:bodyPr>
          <a:lstStyle/>
          <a:p>
            <a:r>
              <a:rPr lang="en-US" sz="2800" b="1" dirty="0" smtClean="0">
                <a:solidFill>
                  <a:srgbClr val="FF0000"/>
                </a:solidFill>
                <a:latin typeface="Century Gothic" panose="020B0502020202020204" pitchFamily="34" charset="0"/>
                <a:ea typeface="Trade Gothic LT Std" charset="0"/>
                <a:cs typeface="Trade Gothic LT Std" charset="0"/>
              </a:rPr>
              <a:t>Outpatient services offered</a:t>
            </a:r>
            <a:endParaRPr lang="en-US" sz="2800" b="1" dirty="0">
              <a:solidFill>
                <a:srgbClr val="FF0000"/>
              </a:solidFill>
              <a:latin typeface="Century Gothic" panose="020B0502020202020204" pitchFamily="34" charset="0"/>
              <a:ea typeface="Trade Gothic LT Std" charset="0"/>
              <a:cs typeface="Trade Gothic LT Std" charset="0"/>
            </a:endParaRPr>
          </a:p>
        </p:txBody>
      </p:sp>
      <p:pic>
        <p:nvPicPr>
          <p:cNvPr id="5" name="Picture 4"/>
          <p:cNvPicPr>
            <a:picLocks noChangeAspect="1"/>
          </p:cNvPicPr>
          <p:nvPr/>
        </p:nvPicPr>
        <p:blipFill>
          <a:blip r:embed="rId2"/>
          <a:stretch>
            <a:fillRect/>
          </a:stretch>
        </p:blipFill>
        <p:spPr>
          <a:xfrm>
            <a:off x="474132" y="924982"/>
            <a:ext cx="11260667" cy="3316819"/>
          </a:xfrm>
          <a:prstGeom prst="rect">
            <a:avLst/>
          </a:prstGeom>
        </p:spPr>
      </p:pic>
      <p:sp>
        <p:nvSpPr>
          <p:cNvPr id="6" name="TextBox 5"/>
          <p:cNvSpPr txBox="1"/>
          <p:nvPr/>
        </p:nvSpPr>
        <p:spPr>
          <a:xfrm>
            <a:off x="579548" y="1143000"/>
            <a:ext cx="11281893" cy="3231654"/>
          </a:xfrm>
          <a:prstGeom prst="rect">
            <a:avLst/>
          </a:prstGeom>
          <a:noFill/>
        </p:spPr>
        <p:txBody>
          <a:bodyPr wrap="square" rtlCol="0">
            <a:spAutoFit/>
          </a:bodyPr>
          <a:lstStyle/>
          <a:p>
            <a:r>
              <a:rPr lang="en-US" sz="2000" b="1" dirty="0" smtClean="0">
                <a:solidFill>
                  <a:schemeClr val="bg1"/>
                </a:solidFill>
                <a:latin typeface="Century Gothic" panose="020B0502020202020204" pitchFamily="34" charset="0"/>
                <a:ea typeface="Trade Gothic LT Std" charset="0"/>
                <a:cs typeface="Trade Gothic LT Std" charset="0"/>
              </a:rPr>
              <a:t>Outpatient consultations care</a:t>
            </a:r>
          </a:p>
          <a:p>
            <a:pPr marL="285750" indent="-285750">
              <a:buFont typeface="Arial" charset="0"/>
              <a:buChar char="•"/>
            </a:pPr>
            <a:r>
              <a:rPr lang="en-US" sz="2000" dirty="0" smtClean="0">
                <a:solidFill>
                  <a:schemeClr val="bg1"/>
                </a:solidFill>
                <a:latin typeface="Century Gothic" panose="020B0502020202020204" pitchFamily="34" charset="0"/>
                <a:ea typeface="Trade Gothic LT Std" charset="0"/>
                <a:cs typeface="Trade Gothic LT Std" charset="0"/>
              </a:rPr>
              <a:t>Diagnostic examinations</a:t>
            </a:r>
          </a:p>
          <a:p>
            <a:pPr marL="285750" indent="-285750">
              <a:buFont typeface="Arial" charset="0"/>
              <a:buChar char="•"/>
            </a:pPr>
            <a:r>
              <a:rPr lang="en-US" sz="2000" dirty="0" smtClean="0">
                <a:solidFill>
                  <a:schemeClr val="bg1"/>
                </a:solidFill>
                <a:latin typeface="Century Gothic" panose="020B0502020202020204" pitchFamily="34" charset="0"/>
                <a:ea typeface="Trade Gothic LT Std" charset="0"/>
                <a:cs typeface="Trade Gothic LT Std" charset="0"/>
              </a:rPr>
              <a:t>Injections and procedures performed at a primary care level in a doctor’s consultation room</a:t>
            </a:r>
          </a:p>
          <a:p>
            <a:pPr marL="285750" indent="-285750">
              <a:buFont typeface="Arial" charset="0"/>
              <a:buChar char="•"/>
            </a:pPr>
            <a:r>
              <a:rPr lang="en-US" sz="2000" dirty="0" smtClean="0">
                <a:solidFill>
                  <a:schemeClr val="bg1"/>
                </a:solidFill>
                <a:latin typeface="Century Gothic" panose="020B0502020202020204" pitchFamily="34" charset="0"/>
                <a:ea typeface="Trade Gothic LT Std" charset="0"/>
                <a:cs typeface="Trade Gothic LT Std" charset="0"/>
              </a:rPr>
              <a:t>Prescribed medicines</a:t>
            </a:r>
          </a:p>
          <a:p>
            <a:pPr marL="285750" indent="-285750">
              <a:buFont typeface="Arial" charset="0"/>
              <a:buChar char="•"/>
            </a:pPr>
            <a:r>
              <a:rPr lang="en-US" sz="2000" dirty="0" smtClean="0">
                <a:solidFill>
                  <a:schemeClr val="bg1"/>
                </a:solidFill>
                <a:latin typeface="Century Gothic" panose="020B0502020202020204" pitchFamily="34" charset="0"/>
                <a:ea typeface="Trade Gothic LT Std" charset="0"/>
                <a:cs typeface="Trade Gothic LT Std" charset="0"/>
              </a:rPr>
              <a:t>X-rays, pathology, scans and MRI</a:t>
            </a:r>
          </a:p>
          <a:p>
            <a:pPr marL="285750" indent="-285750">
              <a:buFont typeface="Arial" charset="0"/>
              <a:buChar char="•"/>
            </a:pPr>
            <a:r>
              <a:rPr lang="en-US" sz="2000" dirty="0" smtClean="0">
                <a:solidFill>
                  <a:schemeClr val="bg1"/>
                </a:solidFill>
                <a:latin typeface="Century Gothic" panose="020B0502020202020204" pitchFamily="34" charset="0"/>
                <a:ea typeface="Trade Gothic LT Std" charset="0"/>
                <a:cs typeface="Trade Gothic LT Std" charset="0"/>
              </a:rPr>
              <a:t>ECG exams</a:t>
            </a:r>
          </a:p>
          <a:p>
            <a:pPr marL="285750" indent="-285750">
              <a:buFont typeface="Arial" charset="0"/>
              <a:buChar char="•"/>
            </a:pPr>
            <a:r>
              <a:rPr lang="en-US" sz="2000" dirty="0" smtClean="0">
                <a:solidFill>
                  <a:schemeClr val="bg1"/>
                </a:solidFill>
                <a:latin typeface="Century Gothic" panose="020B0502020202020204" pitchFamily="34" charset="0"/>
                <a:ea typeface="Trade Gothic LT Std" charset="0"/>
                <a:cs typeface="Trade Gothic LT Std" charset="0"/>
              </a:rPr>
              <a:t>Pre, post and antenatal care</a:t>
            </a:r>
          </a:p>
          <a:p>
            <a:pPr marL="285750" indent="-285750">
              <a:buFont typeface="Arial" charset="0"/>
              <a:buChar char="•"/>
            </a:pPr>
            <a:r>
              <a:rPr lang="en-US" sz="2000" dirty="0" smtClean="0">
                <a:solidFill>
                  <a:schemeClr val="bg1"/>
                </a:solidFill>
                <a:latin typeface="Century Gothic" panose="020B0502020202020204" pitchFamily="34" charset="0"/>
                <a:ea typeface="Trade Gothic LT Std" charset="0"/>
                <a:cs typeface="Trade Gothic LT Std" charset="0"/>
              </a:rPr>
              <a:t>Minor trauma treatment </a:t>
            </a:r>
          </a:p>
          <a:p>
            <a:pPr marL="285750" indent="-285750">
              <a:buFont typeface="Arial" charset="0"/>
              <a:buChar char="•"/>
            </a:pPr>
            <a:r>
              <a:rPr lang="en-US" sz="2000" dirty="0" smtClean="0">
                <a:solidFill>
                  <a:schemeClr val="bg1"/>
                </a:solidFill>
                <a:latin typeface="Century Gothic" panose="020B0502020202020204" pitchFamily="34" charset="0"/>
                <a:ea typeface="Trade Gothic LT Std" charset="0"/>
                <a:cs typeface="Trade Gothic LT Std" charset="0"/>
              </a:rPr>
              <a:t>Well baby checkups at our </a:t>
            </a:r>
            <a:r>
              <a:rPr lang="en-US" sz="2000" dirty="0">
                <a:solidFill>
                  <a:schemeClr val="bg1"/>
                </a:solidFill>
                <a:latin typeface="Century Gothic" panose="020B0502020202020204" pitchFamily="34" charset="0"/>
                <a:ea typeface="Trade Gothic LT Std" charset="0"/>
                <a:cs typeface="Trade Gothic LT Std" charset="0"/>
              </a:rPr>
              <a:t>selected well baby clinics only</a:t>
            </a:r>
          </a:p>
        </p:txBody>
      </p:sp>
      <p:sp>
        <p:nvSpPr>
          <p:cNvPr id="7" name="TextBox 6"/>
          <p:cNvSpPr txBox="1"/>
          <p:nvPr/>
        </p:nvSpPr>
        <p:spPr>
          <a:xfrm>
            <a:off x="474132" y="4241802"/>
            <a:ext cx="11155491" cy="2554545"/>
          </a:xfrm>
          <a:prstGeom prst="rect">
            <a:avLst/>
          </a:prstGeom>
          <a:noFill/>
        </p:spPr>
        <p:txBody>
          <a:bodyPr wrap="square" rtlCol="0">
            <a:spAutoFit/>
          </a:bodyPr>
          <a:lstStyle/>
          <a:p>
            <a:pPr marL="285750" indent="-285750">
              <a:buFont typeface="Arial" charset="0"/>
              <a:buChar char="•"/>
            </a:pPr>
            <a:r>
              <a:rPr lang="en-US" sz="2000" dirty="0" smtClean="0">
                <a:solidFill>
                  <a:srgbClr val="002060"/>
                </a:solidFill>
                <a:latin typeface="Century Gothic" panose="020B0502020202020204" pitchFamily="34" charset="0"/>
                <a:ea typeface="Trade Gothic LT Std" charset="0"/>
                <a:cs typeface="Trade Gothic LT Std" charset="0"/>
              </a:rPr>
              <a:t>KEPI </a:t>
            </a:r>
            <a:r>
              <a:rPr lang="en-US" sz="2000" dirty="0">
                <a:solidFill>
                  <a:srgbClr val="002060"/>
                </a:solidFill>
                <a:latin typeface="Century Gothic" panose="020B0502020202020204" pitchFamily="34" charset="0"/>
                <a:ea typeface="Trade Gothic LT Std" charset="0"/>
                <a:cs typeface="Trade Gothic LT Std" charset="0"/>
              </a:rPr>
              <a:t>immunization </a:t>
            </a:r>
            <a:r>
              <a:rPr lang="en-US" sz="2000" dirty="0" err="1" smtClean="0">
                <a:solidFill>
                  <a:srgbClr val="002060"/>
                </a:solidFill>
                <a:latin typeface="Century Gothic" panose="020B0502020202020204" pitchFamily="34" charset="0"/>
                <a:ea typeface="Trade Gothic LT Std" charset="0"/>
                <a:cs typeface="Trade Gothic LT Std" charset="0"/>
              </a:rPr>
              <a:t>programm</a:t>
            </a:r>
            <a:r>
              <a:rPr lang="en-US" sz="2000" dirty="0" smtClean="0">
                <a:solidFill>
                  <a:srgbClr val="002060"/>
                </a:solidFill>
                <a:latin typeface="Century Gothic" panose="020B0502020202020204" pitchFamily="34" charset="0"/>
                <a:ea typeface="Trade Gothic LT Std" charset="0"/>
                <a:cs typeface="Trade Gothic LT Std" charset="0"/>
              </a:rPr>
              <a:t> </a:t>
            </a:r>
            <a:r>
              <a:rPr lang="en-US" sz="2000" dirty="0">
                <a:solidFill>
                  <a:srgbClr val="002060"/>
                </a:solidFill>
                <a:latin typeface="Century Gothic" panose="020B0502020202020204" pitchFamily="34" charset="0"/>
                <a:ea typeface="Trade Gothic LT Std" charset="0"/>
                <a:cs typeface="Trade Gothic LT Std" charset="0"/>
              </a:rPr>
              <a:t>(only accessible at our </a:t>
            </a:r>
            <a:r>
              <a:rPr lang="en-US" sz="2000" dirty="0" smtClean="0">
                <a:solidFill>
                  <a:srgbClr val="002060"/>
                </a:solidFill>
                <a:latin typeface="Century Gothic" panose="020B0502020202020204" pitchFamily="34" charset="0"/>
                <a:ea typeface="Trade Gothic LT Std" charset="0"/>
                <a:cs typeface="Trade Gothic LT Std" charset="0"/>
              </a:rPr>
              <a:t>selected well </a:t>
            </a:r>
            <a:r>
              <a:rPr lang="en-US" sz="2000" dirty="0">
                <a:solidFill>
                  <a:srgbClr val="002060"/>
                </a:solidFill>
                <a:latin typeface="Century Gothic" panose="020B0502020202020204" pitchFamily="34" charset="0"/>
                <a:ea typeface="Trade Gothic LT Std" charset="0"/>
                <a:cs typeface="Trade Gothic LT Std" charset="0"/>
              </a:rPr>
              <a:t>baby clinics only)</a:t>
            </a:r>
          </a:p>
          <a:p>
            <a:pPr marL="285750" indent="-285750">
              <a:buFont typeface="Arial" charset="0"/>
              <a:buChar char="•"/>
            </a:pPr>
            <a:r>
              <a:rPr lang="en-US" sz="2000" dirty="0" smtClean="0">
                <a:solidFill>
                  <a:srgbClr val="002060"/>
                </a:solidFill>
                <a:latin typeface="Century Gothic" panose="020B0502020202020204" pitchFamily="34" charset="0"/>
                <a:ea typeface="Trade Gothic LT Std" charset="0"/>
                <a:cs typeface="Trade Gothic LT Std" charset="0"/>
              </a:rPr>
              <a:t>Baby </a:t>
            </a:r>
            <a:r>
              <a:rPr lang="en-US" sz="2000" dirty="0">
                <a:solidFill>
                  <a:srgbClr val="002060"/>
                </a:solidFill>
                <a:latin typeface="Century Gothic" panose="020B0502020202020204" pitchFamily="34" charset="0"/>
                <a:ea typeface="Trade Gothic LT Std" charset="0"/>
                <a:cs typeface="Trade Gothic LT Std" charset="0"/>
              </a:rPr>
              <a:t>friendly vaccines (</a:t>
            </a:r>
            <a:r>
              <a:rPr lang="en-US" sz="2000" dirty="0" smtClean="0">
                <a:solidFill>
                  <a:srgbClr val="002060"/>
                </a:solidFill>
                <a:latin typeface="Century Gothic" panose="020B0502020202020204" pitchFamily="34" charset="0"/>
                <a:ea typeface="Trade Gothic LT Std" charset="0"/>
                <a:cs typeface="Trade Gothic LT Std" charset="0"/>
              </a:rPr>
              <a:t>KEPI) is </a:t>
            </a:r>
            <a:r>
              <a:rPr lang="en-US" sz="2000" dirty="0">
                <a:solidFill>
                  <a:srgbClr val="002060"/>
                </a:solidFill>
                <a:latin typeface="Century Gothic" panose="020B0502020202020204" pitchFamily="34" charset="0"/>
                <a:ea typeface="Trade Gothic LT Std" charset="0"/>
                <a:cs typeface="Trade Gothic LT Std" charset="0"/>
              </a:rPr>
              <a:t>a benefit to the child </a:t>
            </a:r>
            <a:r>
              <a:rPr lang="en-US" sz="2000" dirty="0" smtClean="0">
                <a:solidFill>
                  <a:srgbClr val="002060"/>
                </a:solidFill>
                <a:latin typeface="Century Gothic" panose="020B0502020202020204" pitchFamily="34" charset="0"/>
                <a:ea typeface="Trade Gothic LT Std" charset="0"/>
                <a:cs typeface="Trade Gothic LT Std" charset="0"/>
              </a:rPr>
              <a:t>member up to </a:t>
            </a:r>
            <a:r>
              <a:rPr lang="en-US" sz="2000" dirty="0">
                <a:solidFill>
                  <a:srgbClr val="002060"/>
                </a:solidFill>
                <a:latin typeface="Century Gothic" panose="020B0502020202020204" pitchFamily="34" charset="0"/>
                <a:ea typeface="Trade Gothic LT Std" charset="0"/>
                <a:cs typeface="Trade Gothic LT Std" charset="0"/>
              </a:rPr>
              <a:t>a sublimit of Kshs.20,000 on their outpatient </a:t>
            </a:r>
            <a:r>
              <a:rPr lang="en-US" sz="2000" dirty="0" smtClean="0">
                <a:solidFill>
                  <a:srgbClr val="002060"/>
                </a:solidFill>
                <a:latin typeface="Century Gothic" panose="020B0502020202020204" pitchFamily="34" charset="0"/>
                <a:ea typeface="Trade Gothic LT Std" charset="0"/>
                <a:cs typeface="Trade Gothic LT Std" charset="0"/>
              </a:rPr>
              <a:t>benefit (Pre </a:t>
            </a:r>
            <a:r>
              <a:rPr lang="en-US" sz="2000" dirty="0">
                <a:solidFill>
                  <a:srgbClr val="002060"/>
                </a:solidFill>
                <a:latin typeface="Century Gothic" panose="020B0502020202020204" pitchFamily="34" charset="0"/>
                <a:ea typeface="Trade Gothic LT Std" charset="0"/>
                <a:cs typeface="Trade Gothic LT Std" charset="0"/>
              </a:rPr>
              <a:t>authorization </a:t>
            </a:r>
            <a:r>
              <a:rPr lang="en-US" sz="2000" dirty="0" smtClean="0">
                <a:solidFill>
                  <a:srgbClr val="002060"/>
                </a:solidFill>
                <a:latin typeface="Century Gothic" panose="020B0502020202020204" pitchFamily="34" charset="0"/>
                <a:ea typeface="Trade Gothic LT Std" charset="0"/>
                <a:cs typeface="Trade Gothic LT Std" charset="0"/>
              </a:rPr>
              <a:t>required)</a:t>
            </a:r>
          </a:p>
          <a:p>
            <a:pPr marL="285750" indent="-285750">
              <a:buFont typeface="Arial" charset="0"/>
              <a:buChar char="•"/>
            </a:pPr>
            <a:r>
              <a:rPr lang="en-US" sz="2000" dirty="0" smtClean="0">
                <a:solidFill>
                  <a:srgbClr val="002060"/>
                </a:solidFill>
                <a:latin typeface="Century Gothic" panose="020B0502020202020204" pitchFamily="34" charset="0"/>
                <a:cs typeface="Arial" panose="020B0604020202020204" pitchFamily="34" charset="0"/>
              </a:rPr>
              <a:t>HIV services that we offer are</a:t>
            </a:r>
            <a:r>
              <a:rPr lang="en-US" sz="2000" dirty="0">
                <a:solidFill>
                  <a:srgbClr val="002060"/>
                </a:solidFill>
                <a:latin typeface="Century Gothic" panose="020B0502020202020204" pitchFamily="34" charset="0"/>
                <a:cs typeface="Arial" panose="020B0604020202020204" pitchFamily="34" charset="0"/>
              </a:rPr>
              <a:t> a</a:t>
            </a:r>
            <a:r>
              <a:rPr lang="en-US" sz="2000" dirty="0" smtClean="0">
                <a:solidFill>
                  <a:srgbClr val="002060"/>
                </a:solidFill>
                <a:latin typeface="Century Gothic" panose="020B0502020202020204" pitchFamily="34" charset="0"/>
                <a:cs typeface="Arial" panose="020B0604020202020204" pitchFamily="34" charset="0"/>
              </a:rPr>
              <a:t>dherence and nutritional counselling, follow-up </a:t>
            </a:r>
            <a:r>
              <a:rPr lang="en-US" sz="2000" dirty="0">
                <a:solidFill>
                  <a:srgbClr val="002060"/>
                </a:solidFill>
                <a:latin typeface="Century Gothic" panose="020B0502020202020204" pitchFamily="34" charset="0"/>
                <a:cs typeface="Arial" panose="020B0604020202020204" pitchFamily="34" charset="0"/>
              </a:rPr>
              <a:t>every </a:t>
            </a:r>
            <a:r>
              <a:rPr lang="en-US" sz="2000" dirty="0" smtClean="0">
                <a:solidFill>
                  <a:srgbClr val="002060"/>
                </a:solidFill>
                <a:latin typeface="Century Gothic" panose="020B0502020202020204" pitchFamily="34" charset="0"/>
                <a:cs typeface="Arial" panose="020B0604020202020204" pitchFamily="34" charset="0"/>
              </a:rPr>
              <a:t>3 months and prevention </a:t>
            </a:r>
            <a:r>
              <a:rPr lang="en-US" sz="2000" dirty="0">
                <a:solidFill>
                  <a:srgbClr val="002060"/>
                </a:solidFill>
                <a:latin typeface="Century Gothic" panose="020B0502020202020204" pitchFamily="34" charset="0"/>
                <a:cs typeface="Arial" panose="020B0604020202020204" pitchFamily="34" charset="0"/>
              </a:rPr>
              <a:t>of mother to child Transmission (PMTCT</a:t>
            </a:r>
            <a:r>
              <a:rPr lang="en-US" sz="2000" dirty="0" smtClean="0">
                <a:solidFill>
                  <a:srgbClr val="002060"/>
                </a:solidFill>
                <a:latin typeface="Century Gothic" panose="020B0502020202020204" pitchFamily="34" charset="0"/>
                <a:cs typeface="Arial" panose="020B0604020202020204" pitchFamily="34" charset="0"/>
              </a:rPr>
              <a:t>).</a:t>
            </a:r>
            <a:endParaRPr lang="en-US" sz="2000" dirty="0">
              <a:solidFill>
                <a:srgbClr val="002060"/>
              </a:solidFill>
              <a:latin typeface="Century Gothic" panose="020B0502020202020204" pitchFamily="34" charset="0"/>
              <a:cs typeface="Arial" panose="020B0604020202020204" pitchFamily="34" charset="0"/>
            </a:endParaRPr>
          </a:p>
          <a:p>
            <a:pPr marL="285750" indent="-285750">
              <a:buFont typeface="Arial" charset="0"/>
              <a:buChar char="•"/>
            </a:pPr>
            <a:endParaRPr lang="en-US" sz="2000" dirty="0" smtClean="0">
              <a:solidFill>
                <a:srgbClr val="002060"/>
              </a:solidFill>
              <a:latin typeface="Trade Gothic LT Std" charset="0"/>
              <a:ea typeface="Trade Gothic LT Std" charset="0"/>
              <a:cs typeface="Trade Gothic LT Std" charset="0"/>
            </a:endParaRPr>
          </a:p>
          <a:p>
            <a:pPr marL="285750" indent="-285750">
              <a:buFont typeface="Arial" charset="0"/>
              <a:buChar char="•"/>
            </a:pPr>
            <a:endParaRPr lang="en-US" sz="2000" dirty="0" smtClean="0">
              <a:solidFill>
                <a:srgbClr val="002060"/>
              </a:solidFill>
              <a:latin typeface="Trade Gothic LT Std" charset="0"/>
              <a:ea typeface="Trade Gothic LT Std" charset="0"/>
              <a:cs typeface="Trade Gothic LT Std" charset="0"/>
            </a:endParaRPr>
          </a:p>
          <a:p>
            <a:pPr marL="285750" indent="-285750">
              <a:buFont typeface="Arial" charset="0"/>
              <a:buChar char="•"/>
            </a:pPr>
            <a:endParaRPr lang="en-US" sz="2000" dirty="0">
              <a:solidFill>
                <a:srgbClr val="002060"/>
              </a:solidFill>
              <a:latin typeface="Trade Gothic LT Std" charset="0"/>
              <a:ea typeface="Trade Gothic LT Std" charset="0"/>
              <a:cs typeface="Trade Gothic LT Std" charset="0"/>
            </a:endParaRPr>
          </a:p>
        </p:txBody>
      </p:sp>
    </p:spTree>
    <p:extLst>
      <p:ext uri="{BB962C8B-B14F-4D97-AF65-F5344CB8AC3E}">
        <p14:creationId xmlns:p14="http://schemas.microsoft.com/office/powerpoint/2010/main" val="20339301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634999"/>
          </a:xfrm>
        </p:spPr>
        <p:txBody>
          <a:bodyPr>
            <a:normAutofit/>
          </a:bodyPr>
          <a:lstStyle/>
          <a:p>
            <a:r>
              <a:rPr lang="en-US" sz="2800" b="1" dirty="0">
                <a:solidFill>
                  <a:srgbClr val="FF0000"/>
                </a:solidFill>
                <a:latin typeface="Century Gothic" panose="020B0502020202020204" pitchFamily="34" charset="0"/>
                <a:ea typeface="Trade Gothic LT Std" charset="0"/>
                <a:cs typeface="Trade Gothic LT Std" charset="0"/>
              </a:rPr>
              <a:t>Annual Well Person </a:t>
            </a:r>
            <a:r>
              <a:rPr lang="en-US" sz="2800" b="1" dirty="0" smtClean="0">
                <a:solidFill>
                  <a:srgbClr val="FF0000"/>
                </a:solidFill>
                <a:latin typeface="Century Gothic" panose="020B0502020202020204" pitchFamily="34" charset="0"/>
                <a:ea typeface="Trade Gothic LT Std" charset="0"/>
                <a:cs typeface="Trade Gothic LT Std" charset="0"/>
              </a:rPr>
              <a:t>Checks</a:t>
            </a:r>
            <a:endParaRPr lang="en-US" sz="2800" b="1" dirty="0">
              <a:solidFill>
                <a:srgbClr val="FF0000"/>
              </a:solidFill>
              <a:latin typeface="Century Gothic" panose="020B0502020202020204" pitchFamily="34" charset="0"/>
              <a:ea typeface="Trade Gothic LT Std" charset="0"/>
              <a:cs typeface="Trade Gothic LT Std" charset="0"/>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3117621"/>
              </p:ext>
            </p:extLst>
          </p:nvPr>
        </p:nvGraphicFramePr>
        <p:xfrm>
          <a:off x="115909" y="635000"/>
          <a:ext cx="12076089" cy="6155895"/>
        </p:xfrm>
        <a:graphic>
          <a:graphicData uri="http://schemas.openxmlformats.org/drawingml/2006/table">
            <a:tbl>
              <a:tblPr firstRow="1" bandRow="1">
                <a:tableStyleId>{5C22544A-7EE6-4342-B048-85BDC9FD1C3A}</a:tableStyleId>
              </a:tblPr>
              <a:tblGrid>
                <a:gridCol w="4025363">
                  <a:extLst>
                    <a:ext uri="{9D8B030D-6E8A-4147-A177-3AD203B41FA5}">
                      <a16:colId xmlns:a16="http://schemas.microsoft.com/office/drawing/2014/main" xmlns="" val="20000"/>
                    </a:ext>
                  </a:extLst>
                </a:gridCol>
                <a:gridCol w="4025363">
                  <a:extLst>
                    <a:ext uri="{9D8B030D-6E8A-4147-A177-3AD203B41FA5}">
                      <a16:colId xmlns:a16="http://schemas.microsoft.com/office/drawing/2014/main" xmlns="" val="20001"/>
                    </a:ext>
                  </a:extLst>
                </a:gridCol>
                <a:gridCol w="4025363">
                  <a:extLst>
                    <a:ext uri="{9D8B030D-6E8A-4147-A177-3AD203B41FA5}">
                      <a16:colId xmlns:a16="http://schemas.microsoft.com/office/drawing/2014/main" xmlns="" val="20002"/>
                    </a:ext>
                  </a:extLst>
                </a:gridCol>
              </a:tblGrid>
              <a:tr h="383845">
                <a:tc>
                  <a:txBody>
                    <a:bodyPr/>
                    <a:lstStyle/>
                    <a:p>
                      <a:pPr algn="ctr" fontAlgn="ctr"/>
                      <a:r>
                        <a:rPr lang="en-US" sz="2200" b="1" i="0" u="none" strike="noStrike" dirty="0">
                          <a:solidFill>
                            <a:srgbClr val="000000"/>
                          </a:solidFill>
                          <a:effectLst/>
                          <a:latin typeface="Century Gothic" panose="020B0502020202020204" pitchFamily="34" charset="0"/>
                        </a:rPr>
                        <a:t>TEST</a:t>
                      </a:r>
                    </a:p>
                  </a:txBody>
                  <a:tcPr marL="9525" marR="9525" marT="9525" marB="0" anchor="ctr"/>
                </a:tc>
                <a:tc>
                  <a:txBody>
                    <a:bodyPr/>
                    <a:lstStyle/>
                    <a:p>
                      <a:pPr algn="l" fontAlgn="ctr"/>
                      <a:r>
                        <a:rPr lang="en-US" sz="2200" b="1" i="0" u="none" strike="noStrike">
                          <a:solidFill>
                            <a:srgbClr val="000000"/>
                          </a:solidFill>
                          <a:effectLst/>
                          <a:latin typeface="Century Gothic" panose="020B0502020202020204" pitchFamily="34" charset="0"/>
                        </a:rPr>
                        <a:t>DETECTS</a:t>
                      </a:r>
                    </a:p>
                  </a:txBody>
                  <a:tcPr marL="9525" marR="9525" marT="9525" marB="0" anchor="ctr"/>
                </a:tc>
                <a:tc>
                  <a:txBody>
                    <a:bodyPr/>
                    <a:lstStyle/>
                    <a:p>
                      <a:pPr algn="l" fontAlgn="ctr"/>
                      <a:r>
                        <a:rPr lang="en-US" sz="2200" b="1" i="0" u="none" strike="noStrike" dirty="0">
                          <a:solidFill>
                            <a:srgbClr val="000000"/>
                          </a:solidFill>
                          <a:effectLst/>
                          <a:latin typeface="Century Gothic" panose="020B0502020202020204" pitchFamily="34" charset="0"/>
                        </a:rPr>
                        <a:t>SPECIAL INSTRUCTIONS</a:t>
                      </a:r>
                    </a:p>
                  </a:txBody>
                  <a:tcPr marL="9525" marR="9525" marT="9525" marB="0" anchor="ctr"/>
                </a:tc>
                <a:extLst>
                  <a:ext uri="{0D108BD9-81ED-4DB2-BD59-A6C34878D82A}">
                    <a16:rowId xmlns:a16="http://schemas.microsoft.com/office/drawing/2014/main" xmlns="" val="10000"/>
                  </a:ext>
                </a:extLst>
              </a:tr>
              <a:tr h="1323023">
                <a:tc>
                  <a:txBody>
                    <a:bodyPr/>
                    <a:lstStyle/>
                    <a:p>
                      <a:pPr algn="l" fontAlgn="ctr"/>
                      <a:r>
                        <a:rPr lang="en-US" sz="2200" b="1" i="0" u="none" strike="noStrike" dirty="0" smtClean="0">
                          <a:solidFill>
                            <a:srgbClr val="000000"/>
                          </a:solidFill>
                          <a:effectLst/>
                          <a:latin typeface="Century Gothic" panose="020B0502020202020204" pitchFamily="34" charset="0"/>
                        </a:rPr>
                        <a:t>FASTING </a:t>
                      </a:r>
                      <a:r>
                        <a:rPr lang="en-US" sz="2200" b="1" i="0" u="none" strike="noStrike" dirty="0">
                          <a:solidFill>
                            <a:srgbClr val="000000"/>
                          </a:solidFill>
                          <a:effectLst/>
                          <a:latin typeface="Century Gothic" panose="020B0502020202020204" pitchFamily="34" charset="0"/>
                        </a:rPr>
                        <a:t>BLOOD SUGAR</a:t>
                      </a:r>
                    </a:p>
                  </a:txBody>
                  <a:tcPr marL="9525" marR="9525" marT="9525" marB="0" anchor="ctr"/>
                </a:tc>
                <a:tc>
                  <a:txBody>
                    <a:bodyPr/>
                    <a:lstStyle/>
                    <a:p>
                      <a:pPr algn="l" fontAlgn="ctr"/>
                      <a:r>
                        <a:rPr lang="en-US" sz="2200" b="0" i="0" u="none" strike="noStrike">
                          <a:solidFill>
                            <a:srgbClr val="000000"/>
                          </a:solidFill>
                          <a:effectLst/>
                          <a:latin typeface="Century Gothic" panose="020B0502020202020204" pitchFamily="34" charset="0"/>
                        </a:rPr>
                        <a:t>Diabetes</a:t>
                      </a:r>
                    </a:p>
                  </a:txBody>
                  <a:tcPr marL="9525" marR="9525" marT="9525" marB="0" anchor="ctr"/>
                </a:tc>
                <a:tc>
                  <a:txBody>
                    <a:bodyPr/>
                    <a:lstStyle/>
                    <a:p>
                      <a:pPr algn="l" fontAlgn="ctr"/>
                      <a:r>
                        <a:rPr lang="en-US" sz="2200" b="0" i="0" u="none" strike="noStrike" dirty="0">
                          <a:solidFill>
                            <a:srgbClr val="000000"/>
                          </a:solidFill>
                          <a:effectLst/>
                          <a:latin typeface="Century Gothic" panose="020B0502020202020204" pitchFamily="34" charset="0"/>
                        </a:rPr>
                        <a:t>requires fasting for last 6 hours hence recommended to be done in the morning before breakfast</a:t>
                      </a:r>
                    </a:p>
                  </a:txBody>
                  <a:tcPr marL="9525" marR="9525" marT="9525" marB="0" anchor="ctr"/>
                </a:tc>
                <a:extLst>
                  <a:ext uri="{0D108BD9-81ED-4DB2-BD59-A6C34878D82A}">
                    <a16:rowId xmlns:a16="http://schemas.microsoft.com/office/drawing/2014/main" xmlns="" val="10001"/>
                  </a:ext>
                </a:extLst>
              </a:tr>
              <a:tr h="383845">
                <a:tc>
                  <a:txBody>
                    <a:bodyPr/>
                    <a:lstStyle/>
                    <a:p>
                      <a:pPr algn="l" fontAlgn="ctr"/>
                      <a:r>
                        <a:rPr lang="en-US" sz="2200" b="1" i="0" u="none" strike="noStrike" dirty="0">
                          <a:solidFill>
                            <a:srgbClr val="000000"/>
                          </a:solidFill>
                          <a:effectLst/>
                          <a:latin typeface="Century Gothic" panose="020B0502020202020204" pitchFamily="34" charset="0"/>
                        </a:rPr>
                        <a:t>ECG</a:t>
                      </a:r>
                    </a:p>
                  </a:txBody>
                  <a:tcPr marL="9525" marR="9525" marT="9525" marB="0" anchor="ctr"/>
                </a:tc>
                <a:tc>
                  <a:txBody>
                    <a:bodyPr/>
                    <a:lstStyle/>
                    <a:p>
                      <a:pPr algn="l" fontAlgn="ctr"/>
                      <a:r>
                        <a:rPr lang="en-US" sz="2200" b="0" i="0" u="none" strike="noStrike">
                          <a:solidFill>
                            <a:srgbClr val="000000"/>
                          </a:solidFill>
                          <a:effectLst/>
                          <a:latin typeface="Century Gothic" panose="020B0502020202020204" pitchFamily="34" charset="0"/>
                        </a:rPr>
                        <a:t>Heart disease</a:t>
                      </a:r>
                    </a:p>
                  </a:txBody>
                  <a:tcPr marL="9525" marR="9525" marT="9525" marB="0" anchor="ctr"/>
                </a:tc>
                <a:tc>
                  <a:txBody>
                    <a:bodyPr/>
                    <a:lstStyle/>
                    <a:p>
                      <a:pPr algn="l" fontAlgn="ctr"/>
                      <a:r>
                        <a:rPr lang="en-US" sz="2200" b="0" i="0" u="none" strike="noStrike" dirty="0">
                          <a:solidFill>
                            <a:srgbClr val="000000"/>
                          </a:solidFill>
                          <a:effectLst/>
                          <a:latin typeface="Century Gothic" panose="020B0502020202020204" pitchFamily="34" charset="0"/>
                        </a:rPr>
                        <a:t> </a:t>
                      </a:r>
                    </a:p>
                  </a:txBody>
                  <a:tcPr marL="9525" marR="9525" marT="9525" marB="0" anchor="ctr"/>
                </a:tc>
                <a:extLst>
                  <a:ext uri="{0D108BD9-81ED-4DB2-BD59-A6C34878D82A}">
                    <a16:rowId xmlns:a16="http://schemas.microsoft.com/office/drawing/2014/main" xmlns="" val="10002"/>
                  </a:ext>
                </a:extLst>
              </a:tr>
              <a:tr h="1323023">
                <a:tc>
                  <a:txBody>
                    <a:bodyPr/>
                    <a:lstStyle/>
                    <a:p>
                      <a:pPr algn="l" fontAlgn="ctr"/>
                      <a:r>
                        <a:rPr lang="en-US" sz="2200" b="1" i="0" u="none" strike="noStrike" dirty="0">
                          <a:solidFill>
                            <a:srgbClr val="000000"/>
                          </a:solidFill>
                          <a:effectLst/>
                          <a:latin typeface="Century Gothic" panose="020B0502020202020204" pitchFamily="34" charset="0"/>
                        </a:rPr>
                        <a:t>LIPID PROFILE</a:t>
                      </a:r>
                    </a:p>
                  </a:txBody>
                  <a:tcPr marL="9525" marR="9525" marT="9525" marB="0" anchor="ctr"/>
                </a:tc>
                <a:tc>
                  <a:txBody>
                    <a:bodyPr/>
                    <a:lstStyle/>
                    <a:p>
                      <a:pPr algn="l" fontAlgn="ctr"/>
                      <a:r>
                        <a:rPr lang="en-US" sz="2200" b="0" i="0" u="none" strike="noStrike">
                          <a:solidFill>
                            <a:srgbClr val="000000"/>
                          </a:solidFill>
                          <a:effectLst/>
                          <a:latin typeface="Century Gothic" panose="020B0502020202020204" pitchFamily="34" charset="0"/>
                        </a:rPr>
                        <a:t>Conditions of the Blood vessels</a:t>
                      </a:r>
                    </a:p>
                  </a:txBody>
                  <a:tcPr marL="9525" marR="9525" marT="9525" marB="0" anchor="ctr"/>
                </a:tc>
                <a:tc>
                  <a:txBody>
                    <a:bodyPr/>
                    <a:lstStyle/>
                    <a:p>
                      <a:pPr algn="l" fontAlgn="ctr"/>
                      <a:r>
                        <a:rPr lang="en-US" sz="2200" b="0" i="0" u="none" strike="noStrike" dirty="0">
                          <a:solidFill>
                            <a:srgbClr val="000000"/>
                          </a:solidFill>
                          <a:effectLst/>
                          <a:latin typeface="Century Gothic" panose="020B0502020202020204" pitchFamily="34" charset="0"/>
                        </a:rPr>
                        <a:t>requires fasting for last 6 hours hence recommended to be done in the morning before breakfast</a:t>
                      </a:r>
                    </a:p>
                  </a:txBody>
                  <a:tcPr marL="9525" marR="9525" marT="9525" marB="0" anchor="ctr"/>
                </a:tc>
                <a:extLst>
                  <a:ext uri="{0D108BD9-81ED-4DB2-BD59-A6C34878D82A}">
                    <a16:rowId xmlns:a16="http://schemas.microsoft.com/office/drawing/2014/main" xmlns="" val="10003"/>
                  </a:ext>
                </a:extLst>
              </a:tr>
              <a:tr h="383845">
                <a:tc>
                  <a:txBody>
                    <a:bodyPr/>
                    <a:lstStyle/>
                    <a:p>
                      <a:pPr algn="l" fontAlgn="ctr"/>
                      <a:r>
                        <a:rPr lang="en-US" sz="2200" b="1" i="0" u="none" strike="noStrike" dirty="0">
                          <a:solidFill>
                            <a:srgbClr val="000000"/>
                          </a:solidFill>
                          <a:effectLst/>
                          <a:latin typeface="Century Gothic" panose="020B0502020202020204" pitchFamily="34" charset="0"/>
                        </a:rPr>
                        <a:t>LIVER FUNCTION TEST</a:t>
                      </a:r>
                    </a:p>
                  </a:txBody>
                  <a:tcPr marL="9525" marR="9525" marT="9525" marB="0" anchor="ctr"/>
                </a:tc>
                <a:tc>
                  <a:txBody>
                    <a:bodyPr/>
                    <a:lstStyle/>
                    <a:p>
                      <a:pPr algn="l" fontAlgn="ctr"/>
                      <a:r>
                        <a:rPr lang="en-US" sz="2200" b="0" i="0" u="none" strike="noStrike">
                          <a:solidFill>
                            <a:srgbClr val="000000"/>
                          </a:solidFill>
                          <a:effectLst/>
                          <a:latin typeface="Century Gothic" panose="020B0502020202020204" pitchFamily="34" charset="0"/>
                        </a:rPr>
                        <a:t>Liver conditions</a:t>
                      </a:r>
                    </a:p>
                  </a:txBody>
                  <a:tcPr marL="9525" marR="9525" marT="9525" marB="0" anchor="ctr"/>
                </a:tc>
                <a:tc>
                  <a:txBody>
                    <a:bodyPr/>
                    <a:lstStyle/>
                    <a:p>
                      <a:pPr algn="l" fontAlgn="ctr"/>
                      <a:r>
                        <a:rPr lang="en-US" sz="2200" b="0" i="0" u="none" strike="noStrike" dirty="0">
                          <a:solidFill>
                            <a:srgbClr val="000000"/>
                          </a:solidFill>
                          <a:effectLst/>
                          <a:latin typeface="Century Gothic" panose="020B0502020202020204" pitchFamily="34" charset="0"/>
                        </a:rPr>
                        <a:t> </a:t>
                      </a:r>
                    </a:p>
                  </a:txBody>
                  <a:tcPr marL="9525" marR="9525" marT="9525" marB="0" anchor="ctr"/>
                </a:tc>
                <a:extLst>
                  <a:ext uri="{0D108BD9-81ED-4DB2-BD59-A6C34878D82A}">
                    <a16:rowId xmlns:a16="http://schemas.microsoft.com/office/drawing/2014/main" xmlns="" val="10004"/>
                  </a:ext>
                </a:extLst>
              </a:tr>
              <a:tr h="383845">
                <a:tc>
                  <a:txBody>
                    <a:bodyPr/>
                    <a:lstStyle/>
                    <a:p>
                      <a:pPr algn="l" fontAlgn="ctr"/>
                      <a:r>
                        <a:rPr lang="en-US" sz="2200" b="1" i="0" u="none" strike="noStrike" dirty="0">
                          <a:solidFill>
                            <a:srgbClr val="000000"/>
                          </a:solidFill>
                          <a:effectLst/>
                          <a:latin typeface="Century Gothic" panose="020B0502020202020204" pitchFamily="34" charset="0"/>
                        </a:rPr>
                        <a:t>PAP SMEAR</a:t>
                      </a:r>
                    </a:p>
                  </a:txBody>
                  <a:tcPr marL="9525" marR="9525" marT="9525" marB="0" anchor="ctr"/>
                </a:tc>
                <a:tc>
                  <a:txBody>
                    <a:bodyPr/>
                    <a:lstStyle/>
                    <a:p>
                      <a:pPr algn="l" fontAlgn="ctr"/>
                      <a:r>
                        <a:rPr lang="en-US" sz="2200" b="0" i="0" u="none" strike="noStrike">
                          <a:solidFill>
                            <a:srgbClr val="000000"/>
                          </a:solidFill>
                          <a:effectLst/>
                          <a:latin typeface="Century Gothic" panose="020B0502020202020204" pitchFamily="34" charset="0"/>
                        </a:rPr>
                        <a:t>cervical cancer in ladies</a:t>
                      </a:r>
                    </a:p>
                  </a:txBody>
                  <a:tcPr marL="9525" marR="9525" marT="9525" marB="0" anchor="ctr"/>
                </a:tc>
                <a:tc>
                  <a:txBody>
                    <a:bodyPr/>
                    <a:lstStyle/>
                    <a:p>
                      <a:pPr algn="l" fontAlgn="ctr"/>
                      <a:r>
                        <a:rPr lang="en-US" sz="2200" b="0" i="0" u="none" strike="noStrike" dirty="0">
                          <a:solidFill>
                            <a:srgbClr val="000000"/>
                          </a:solidFill>
                          <a:effectLst/>
                          <a:latin typeface="Century Gothic" panose="020B0502020202020204" pitchFamily="34" charset="0"/>
                        </a:rPr>
                        <a:t> </a:t>
                      </a:r>
                    </a:p>
                  </a:txBody>
                  <a:tcPr marL="9525" marR="9525" marT="9525" marB="0" anchor="ctr"/>
                </a:tc>
                <a:extLst>
                  <a:ext uri="{0D108BD9-81ED-4DB2-BD59-A6C34878D82A}">
                    <a16:rowId xmlns:a16="http://schemas.microsoft.com/office/drawing/2014/main" xmlns="" val="10005"/>
                  </a:ext>
                </a:extLst>
              </a:tr>
              <a:tr h="383845">
                <a:tc>
                  <a:txBody>
                    <a:bodyPr/>
                    <a:lstStyle/>
                    <a:p>
                      <a:pPr algn="l" fontAlgn="ctr"/>
                      <a:r>
                        <a:rPr lang="en-US" sz="2200" b="1" i="0" u="none" strike="noStrike" dirty="0">
                          <a:solidFill>
                            <a:srgbClr val="000000"/>
                          </a:solidFill>
                          <a:effectLst/>
                          <a:latin typeface="Century Gothic" panose="020B0502020202020204" pitchFamily="34" charset="0"/>
                        </a:rPr>
                        <a:t>P.S.A.</a:t>
                      </a:r>
                    </a:p>
                  </a:txBody>
                  <a:tcPr marL="9525" marR="9525" marT="9525" marB="0" anchor="ctr"/>
                </a:tc>
                <a:tc>
                  <a:txBody>
                    <a:bodyPr/>
                    <a:lstStyle/>
                    <a:p>
                      <a:pPr algn="l" fontAlgn="ctr"/>
                      <a:r>
                        <a:rPr lang="en-US" sz="2200" b="0" i="0" u="none" strike="noStrike">
                          <a:solidFill>
                            <a:srgbClr val="000000"/>
                          </a:solidFill>
                          <a:effectLst/>
                          <a:latin typeface="Century Gothic" panose="020B0502020202020204" pitchFamily="34" charset="0"/>
                        </a:rPr>
                        <a:t>prostate cancer in men</a:t>
                      </a:r>
                    </a:p>
                  </a:txBody>
                  <a:tcPr marL="9525" marR="9525" marT="9525" marB="0" anchor="ctr"/>
                </a:tc>
                <a:tc>
                  <a:txBody>
                    <a:bodyPr/>
                    <a:lstStyle/>
                    <a:p>
                      <a:pPr algn="l" fontAlgn="ctr"/>
                      <a:r>
                        <a:rPr lang="en-US" sz="2200" b="0" i="0" u="none" strike="noStrike" dirty="0">
                          <a:solidFill>
                            <a:srgbClr val="000000"/>
                          </a:solidFill>
                          <a:effectLst/>
                          <a:latin typeface="Century Gothic" panose="020B0502020202020204" pitchFamily="34" charset="0"/>
                        </a:rPr>
                        <a:t> </a:t>
                      </a:r>
                    </a:p>
                  </a:txBody>
                  <a:tcPr marL="9525" marR="9525" marT="9525" marB="0" anchor="ctr"/>
                </a:tc>
                <a:extLst>
                  <a:ext uri="{0D108BD9-81ED-4DB2-BD59-A6C34878D82A}">
                    <a16:rowId xmlns:a16="http://schemas.microsoft.com/office/drawing/2014/main" xmlns="" val="10006"/>
                  </a:ext>
                </a:extLst>
              </a:tr>
              <a:tr h="383845">
                <a:tc>
                  <a:txBody>
                    <a:bodyPr/>
                    <a:lstStyle/>
                    <a:p>
                      <a:pPr algn="l" fontAlgn="ctr"/>
                      <a:r>
                        <a:rPr lang="en-US" sz="2200" b="1" i="0" u="none" strike="noStrike" dirty="0">
                          <a:solidFill>
                            <a:srgbClr val="000000"/>
                          </a:solidFill>
                          <a:effectLst/>
                          <a:latin typeface="Century Gothic" panose="020B0502020202020204" pitchFamily="34" charset="0"/>
                        </a:rPr>
                        <a:t>U/E/C</a:t>
                      </a:r>
                    </a:p>
                  </a:txBody>
                  <a:tcPr marL="9525" marR="9525" marT="9525" marB="0" anchor="ctr"/>
                </a:tc>
                <a:tc>
                  <a:txBody>
                    <a:bodyPr/>
                    <a:lstStyle/>
                    <a:p>
                      <a:pPr algn="l" fontAlgn="ctr"/>
                      <a:r>
                        <a:rPr lang="en-US" sz="2200" b="0" i="0" u="none" strike="noStrike">
                          <a:solidFill>
                            <a:srgbClr val="000000"/>
                          </a:solidFill>
                          <a:effectLst/>
                          <a:latin typeface="Century Gothic" panose="020B0502020202020204" pitchFamily="34" charset="0"/>
                        </a:rPr>
                        <a:t>diseases of the kidney</a:t>
                      </a:r>
                    </a:p>
                  </a:txBody>
                  <a:tcPr marL="9525" marR="9525" marT="9525" marB="0" anchor="ctr"/>
                </a:tc>
                <a:tc>
                  <a:txBody>
                    <a:bodyPr/>
                    <a:lstStyle/>
                    <a:p>
                      <a:pPr algn="l" fontAlgn="ctr"/>
                      <a:r>
                        <a:rPr lang="en-US" sz="2200" b="0" i="0" u="none" strike="noStrike" dirty="0">
                          <a:solidFill>
                            <a:srgbClr val="000000"/>
                          </a:solidFill>
                          <a:effectLst/>
                          <a:latin typeface="Century Gothic" panose="020B0502020202020204" pitchFamily="34" charset="0"/>
                        </a:rPr>
                        <a:t> </a:t>
                      </a:r>
                    </a:p>
                  </a:txBody>
                  <a:tcPr marL="9525" marR="9525" marT="9525" marB="0" anchor="ctr"/>
                </a:tc>
                <a:extLst>
                  <a:ext uri="{0D108BD9-81ED-4DB2-BD59-A6C34878D82A}">
                    <a16:rowId xmlns:a16="http://schemas.microsoft.com/office/drawing/2014/main" xmlns="" val="10007"/>
                  </a:ext>
                </a:extLst>
              </a:tr>
              <a:tr h="383845">
                <a:tc>
                  <a:txBody>
                    <a:bodyPr/>
                    <a:lstStyle/>
                    <a:p>
                      <a:pPr algn="l" fontAlgn="ctr"/>
                      <a:r>
                        <a:rPr lang="en-US" sz="2200" b="1" i="0" u="none" strike="noStrike" dirty="0">
                          <a:solidFill>
                            <a:srgbClr val="000000"/>
                          </a:solidFill>
                          <a:effectLst/>
                          <a:latin typeface="Century Gothic" panose="020B0502020202020204" pitchFamily="34" charset="0"/>
                        </a:rPr>
                        <a:t>OCCULT BLOOD</a:t>
                      </a:r>
                    </a:p>
                  </a:txBody>
                  <a:tcPr marL="9525" marR="9525" marT="9525" marB="0" anchor="ctr"/>
                </a:tc>
                <a:tc>
                  <a:txBody>
                    <a:bodyPr/>
                    <a:lstStyle/>
                    <a:p>
                      <a:pPr algn="l" fontAlgn="ctr"/>
                      <a:r>
                        <a:rPr lang="en-US" sz="2200" b="0" i="0" u="none" strike="noStrike">
                          <a:solidFill>
                            <a:srgbClr val="000000"/>
                          </a:solidFill>
                          <a:effectLst/>
                          <a:latin typeface="Century Gothic" panose="020B0502020202020204" pitchFamily="34" charset="0"/>
                        </a:rPr>
                        <a:t>cancer of the colon/rectum</a:t>
                      </a:r>
                    </a:p>
                  </a:txBody>
                  <a:tcPr marL="9525" marR="9525" marT="9525" marB="0" anchor="ctr"/>
                </a:tc>
                <a:tc>
                  <a:txBody>
                    <a:bodyPr/>
                    <a:lstStyle/>
                    <a:p>
                      <a:pPr algn="l" fontAlgn="ctr"/>
                      <a:r>
                        <a:rPr lang="en-US" sz="2200" b="0" i="0" u="none" strike="noStrike" dirty="0">
                          <a:solidFill>
                            <a:srgbClr val="000000"/>
                          </a:solidFill>
                          <a:effectLst/>
                          <a:latin typeface="Century Gothic" panose="020B0502020202020204" pitchFamily="34" charset="0"/>
                        </a:rPr>
                        <a:t> </a:t>
                      </a:r>
                    </a:p>
                  </a:txBody>
                  <a:tcPr marL="9525" marR="9525" marT="9525" marB="0" anchor="ctr"/>
                </a:tc>
                <a:extLst>
                  <a:ext uri="{0D108BD9-81ED-4DB2-BD59-A6C34878D82A}">
                    <a16:rowId xmlns:a16="http://schemas.microsoft.com/office/drawing/2014/main" xmlns="" val="10008"/>
                  </a:ext>
                </a:extLst>
              </a:tr>
              <a:tr h="383845">
                <a:tc>
                  <a:txBody>
                    <a:bodyPr/>
                    <a:lstStyle/>
                    <a:p>
                      <a:pPr algn="l" fontAlgn="ctr"/>
                      <a:r>
                        <a:rPr lang="en-US" sz="2200" b="1" i="0" u="none" strike="noStrike" dirty="0">
                          <a:solidFill>
                            <a:srgbClr val="000000"/>
                          </a:solidFill>
                          <a:effectLst/>
                          <a:latin typeface="Century Gothic" panose="020B0502020202020204" pitchFamily="34" charset="0"/>
                        </a:rPr>
                        <a:t>P/Examination &amp; Report.</a:t>
                      </a:r>
                    </a:p>
                  </a:txBody>
                  <a:tcPr marL="9525" marR="9525" marT="9525" marB="0" anchor="ctr"/>
                </a:tc>
                <a:tc>
                  <a:txBody>
                    <a:bodyPr/>
                    <a:lstStyle/>
                    <a:p>
                      <a:pPr algn="l" fontAlgn="ctr"/>
                      <a:r>
                        <a:rPr lang="en-US" sz="2200" b="0" i="0" u="none" strike="noStrike">
                          <a:solidFill>
                            <a:srgbClr val="000000"/>
                          </a:solidFill>
                          <a:effectLst/>
                          <a:latin typeface="Century Gothic" panose="020B0502020202020204" pitchFamily="34" charset="0"/>
                        </a:rPr>
                        <a:t>General body check up</a:t>
                      </a:r>
                    </a:p>
                  </a:txBody>
                  <a:tcPr marL="9525" marR="9525" marT="9525" marB="0" anchor="ctr"/>
                </a:tc>
                <a:tc>
                  <a:txBody>
                    <a:bodyPr/>
                    <a:lstStyle/>
                    <a:p>
                      <a:pPr algn="l" fontAlgn="ctr"/>
                      <a:r>
                        <a:rPr lang="en-US" sz="2200" b="0" i="0" u="none" strike="noStrike" dirty="0">
                          <a:solidFill>
                            <a:srgbClr val="000000"/>
                          </a:solidFill>
                          <a:effectLst/>
                          <a:latin typeface="Century Gothic" panose="020B0502020202020204" pitchFamily="34" charset="0"/>
                        </a:rPr>
                        <a:t> </a:t>
                      </a:r>
                    </a:p>
                  </a:txBody>
                  <a:tcPr marL="9525" marR="9525" marT="9525" marB="0" anchor="ctr"/>
                </a:tc>
                <a:extLst>
                  <a:ext uri="{0D108BD9-81ED-4DB2-BD59-A6C34878D82A}">
                    <a16:rowId xmlns:a16="http://schemas.microsoft.com/office/drawing/2014/main" xmlns="" val="10009"/>
                  </a:ext>
                </a:extLst>
              </a:tr>
              <a:tr h="383845">
                <a:tc>
                  <a:txBody>
                    <a:bodyPr/>
                    <a:lstStyle/>
                    <a:p>
                      <a:pPr algn="l" fontAlgn="ctr"/>
                      <a:r>
                        <a:rPr lang="en-US" sz="2200" b="1" i="0" u="none" strike="noStrike" dirty="0">
                          <a:solidFill>
                            <a:srgbClr val="000000"/>
                          </a:solidFill>
                          <a:effectLst/>
                          <a:latin typeface="Century Gothic" panose="020B0502020202020204" pitchFamily="34" charset="0"/>
                        </a:rPr>
                        <a:t>MAMMOGRAM</a:t>
                      </a:r>
                    </a:p>
                  </a:txBody>
                  <a:tcPr marL="9525" marR="9525" marT="9525" marB="0" anchor="ctr"/>
                </a:tc>
                <a:tc>
                  <a:txBody>
                    <a:bodyPr/>
                    <a:lstStyle/>
                    <a:p>
                      <a:pPr algn="l" fontAlgn="ctr"/>
                      <a:r>
                        <a:rPr lang="en-US" sz="2200" b="0" i="0" u="none" strike="noStrike" dirty="0">
                          <a:solidFill>
                            <a:srgbClr val="000000"/>
                          </a:solidFill>
                          <a:effectLst/>
                          <a:latin typeface="Century Gothic" panose="020B0502020202020204" pitchFamily="34" charset="0"/>
                        </a:rPr>
                        <a:t>Breast cancer</a:t>
                      </a:r>
                    </a:p>
                  </a:txBody>
                  <a:tcPr marL="9525" marR="9525" marT="9525" marB="0" anchor="ctr"/>
                </a:tc>
                <a:tc>
                  <a:txBody>
                    <a:bodyPr/>
                    <a:lstStyle/>
                    <a:p>
                      <a:pPr algn="l" fontAlgn="ctr"/>
                      <a:r>
                        <a:rPr lang="en-US" sz="2200" b="0" i="0" u="none" strike="noStrike" dirty="0">
                          <a:solidFill>
                            <a:srgbClr val="000000"/>
                          </a:solidFill>
                          <a:effectLst/>
                          <a:latin typeface="Century Gothic" panose="020B0502020202020204" pitchFamily="34" charset="0"/>
                        </a:rPr>
                        <a:t>Done once in two years</a:t>
                      </a:r>
                    </a:p>
                  </a:txBody>
                  <a:tcPr marL="9525" marR="9525" marT="9525" marB="0" anchor="ct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23804901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3032"/>
            <a:ext cx="8820955" cy="566670"/>
          </a:xfrm>
        </p:spPr>
        <p:txBody>
          <a:bodyPr>
            <a:normAutofit/>
          </a:bodyPr>
          <a:lstStyle/>
          <a:p>
            <a:r>
              <a:rPr lang="en-US" sz="2800" b="1" dirty="0">
                <a:solidFill>
                  <a:srgbClr val="FF0000"/>
                </a:solidFill>
                <a:latin typeface="Century Gothic" panose="020B0502020202020204" pitchFamily="34" charset="0"/>
                <a:ea typeface="Trade Gothic LT Std" charset="0"/>
                <a:cs typeface="Trade Gothic LT Std" charset="0"/>
              </a:rPr>
              <a:t>Annual Well Person Check-up</a:t>
            </a:r>
          </a:p>
        </p:txBody>
      </p:sp>
      <p:sp>
        <p:nvSpPr>
          <p:cNvPr id="3" name="Content Placeholder 2"/>
          <p:cNvSpPr>
            <a:spLocks noGrp="1"/>
          </p:cNvSpPr>
          <p:nvPr>
            <p:ph idx="1"/>
          </p:nvPr>
        </p:nvSpPr>
        <p:spPr>
          <a:xfrm>
            <a:off x="115910" y="914400"/>
            <a:ext cx="11797048" cy="4971245"/>
          </a:xfrm>
        </p:spPr>
        <p:txBody>
          <a:bodyPr>
            <a:noAutofit/>
          </a:bodyPr>
          <a:lstStyle/>
          <a:p>
            <a:r>
              <a:rPr lang="en-US" sz="2400" dirty="0" smtClean="0">
                <a:latin typeface="Century Gothic" panose="020B0502020202020204" pitchFamily="34" charset="0"/>
              </a:rPr>
              <a:t>This is an important preventive and diagnostic tool that give and opportunity to:-</a:t>
            </a:r>
          </a:p>
          <a:p>
            <a:pPr lvl="1"/>
            <a:r>
              <a:rPr lang="en-US" b="1" i="1" dirty="0" smtClean="0">
                <a:solidFill>
                  <a:schemeClr val="accent1">
                    <a:lumMod val="75000"/>
                  </a:schemeClr>
                </a:solidFill>
                <a:latin typeface="Century Gothic" panose="020B0502020202020204" pitchFamily="34" charset="0"/>
              </a:rPr>
              <a:t>Closely monitor one’s health</a:t>
            </a:r>
          </a:p>
          <a:p>
            <a:pPr lvl="1"/>
            <a:r>
              <a:rPr lang="en-US" b="1" i="1" dirty="0" smtClean="0">
                <a:solidFill>
                  <a:schemeClr val="accent1">
                    <a:lumMod val="75000"/>
                  </a:schemeClr>
                </a:solidFill>
                <a:latin typeface="Century Gothic" panose="020B0502020202020204" pitchFamily="34" charset="0"/>
              </a:rPr>
              <a:t>Early detection of illness</a:t>
            </a:r>
          </a:p>
          <a:p>
            <a:pPr lvl="1"/>
            <a:r>
              <a:rPr lang="en-US" b="1" i="1" dirty="0" smtClean="0">
                <a:solidFill>
                  <a:schemeClr val="accent1">
                    <a:lumMod val="75000"/>
                  </a:schemeClr>
                </a:solidFill>
                <a:latin typeface="Century Gothic" panose="020B0502020202020204" pitchFamily="34" charset="0"/>
              </a:rPr>
              <a:t>Assist with the prevention of diseases and illness</a:t>
            </a:r>
          </a:p>
          <a:p>
            <a:pPr lvl="1"/>
            <a:endParaRPr lang="en-US" b="1" i="1" dirty="0" smtClean="0">
              <a:solidFill>
                <a:schemeClr val="accent1">
                  <a:lumMod val="75000"/>
                </a:schemeClr>
              </a:solidFill>
              <a:latin typeface="Century Gothic" panose="020B0502020202020204" pitchFamily="34" charset="0"/>
            </a:endParaRPr>
          </a:p>
          <a:p>
            <a:r>
              <a:rPr lang="en-US" sz="2400" dirty="0" smtClean="0">
                <a:latin typeface="Century Gothic" panose="020B0502020202020204" pitchFamily="34" charset="0"/>
              </a:rPr>
              <a:t>The tests selected are aimed at detecting any chronic and serious health conditions from each organ</a:t>
            </a:r>
          </a:p>
          <a:p>
            <a:r>
              <a:rPr lang="en-US" sz="2400" dirty="0" smtClean="0">
                <a:latin typeface="Century Gothic" panose="020B0502020202020204" pitchFamily="34" charset="0"/>
              </a:rPr>
              <a:t>Members need </a:t>
            </a:r>
            <a:r>
              <a:rPr lang="en-US" sz="2400" dirty="0">
                <a:latin typeface="Century Gothic" panose="020B0502020202020204" pitchFamily="34" charset="0"/>
              </a:rPr>
              <a:t>to contact Resolution Insurance (through the emergency lines or email to </a:t>
            </a:r>
            <a:r>
              <a:rPr lang="en-US" sz="2400" u="sng" dirty="0">
                <a:latin typeface="Century Gothic" panose="020B0502020202020204" pitchFamily="34" charset="0"/>
                <a:hlinkClick r:id="rId2"/>
              </a:rPr>
              <a:t>Care@resolution.co.ke</a:t>
            </a:r>
            <a:r>
              <a:rPr lang="en-US" sz="2400" dirty="0">
                <a:latin typeface="Century Gothic" panose="020B0502020202020204" pitchFamily="34" charset="0"/>
              </a:rPr>
              <a:t> to obtain an authorization letter prior to the </a:t>
            </a:r>
            <a:r>
              <a:rPr lang="en-US" sz="2400" dirty="0" smtClean="0">
                <a:latin typeface="Century Gothic" panose="020B0502020202020204" pitchFamily="34" charset="0"/>
              </a:rPr>
              <a:t>visit</a:t>
            </a:r>
          </a:p>
          <a:p>
            <a:r>
              <a:rPr lang="en-US" sz="2400" dirty="0" smtClean="0">
                <a:latin typeface="Century Gothic" panose="020B0502020202020204" pitchFamily="34" charset="0"/>
              </a:rPr>
              <a:t>Members </a:t>
            </a:r>
            <a:r>
              <a:rPr lang="en-US" sz="2400" dirty="0">
                <a:latin typeface="Century Gothic" panose="020B0502020202020204" pitchFamily="34" charset="0"/>
              </a:rPr>
              <a:t>required to use specific providers to access this service as listed </a:t>
            </a:r>
            <a:r>
              <a:rPr lang="en-US" sz="2400" dirty="0" smtClean="0">
                <a:latin typeface="Century Gothic" panose="020B0502020202020204" pitchFamily="34" charset="0"/>
              </a:rPr>
              <a:t>below</a:t>
            </a:r>
            <a:endParaRPr lang="en-US" sz="2400" dirty="0">
              <a:latin typeface="Century Gothic" panose="020B0502020202020204" pitchFamily="34" charset="0"/>
            </a:endParaRPr>
          </a:p>
        </p:txBody>
      </p:sp>
    </p:spTree>
    <p:extLst>
      <p:ext uri="{BB962C8B-B14F-4D97-AF65-F5344CB8AC3E}">
        <p14:creationId xmlns:p14="http://schemas.microsoft.com/office/powerpoint/2010/main" val="1032193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287301"/>
            <a:ext cx="10515600" cy="490909"/>
          </a:xfrm>
        </p:spPr>
        <p:txBody>
          <a:bodyPr>
            <a:normAutofit/>
          </a:bodyPr>
          <a:lstStyle/>
          <a:p>
            <a:r>
              <a:rPr lang="en-US" sz="2800" b="1" dirty="0" smtClean="0">
                <a:solidFill>
                  <a:srgbClr val="FF0000"/>
                </a:solidFill>
                <a:latin typeface="Century Gothic" panose="020B0502020202020204" pitchFamily="34" charset="0"/>
                <a:ea typeface="Trade Gothic LT Std" charset="0"/>
                <a:cs typeface="Trade Gothic LT Std" charset="0"/>
              </a:rPr>
              <a:t>How to Access Inpatient Services</a:t>
            </a:r>
            <a:endParaRPr lang="en-US" sz="2800" b="1" dirty="0">
              <a:solidFill>
                <a:srgbClr val="FF0000"/>
              </a:solidFill>
              <a:latin typeface="Century Gothic" panose="020B0502020202020204" pitchFamily="34" charset="0"/>
              <a:ea typeface="Trade Gothic LT Std" charset="0"/>
              <a:cs typeface="Trade Gothic LT Std" charset="0"/>
            </a:endParaRPr>
          </a:p>
        </p:txBody>
      </p:sp>
      <p:sp>
        <p:nvSpPr>
          <p:cNvPr id="5" name="TextBox 4"/>
          <p:cNvSpPr txBox="1"/>
          <p:nvPr/>
        </p:nvSpPr>
        <p:spPr>
          <a:xfrm>
            <a:off x="0" y="950976"/>
            <a:ext cx="12058650" cy="2092881"/>
          </a:xfrm>
          <a:prstGeom prst="rect">
            <a:avLst/>
          </a:prstGeom>
          <a:noFill/>
        </p:spPr>
        <p:txBody>
          <a:bodyPr wrap="square" rtlCol="0">
            <a:spAutoFit/>
          </a:bodyPr>
          <a:lstStyle/>
          <a:p>
            <a:r>
              <a:rPr lang="en-US" sz="2800" b="1" dirty="0">
                <a:solidFill>
                  <a:srgbClr val="002060"/>
                </a:solidFill>
                <a:latin typeface="Century Gothic" panose="020B0502020202020204" pitchFamily="34" charset="0"/>
                <a:ea typeface="Trade Gothic LT Std" charset="0"/>
                <a:cs typeface="Trade Gothic LT Std" charset="0"/>
              </a:rPr>
              <a:t>Access </a:t>
            </a:r>
          </a:p>
          <a:p>
            <a:r>
              <a:rPr lang="en-US" sz="2800" dirty="0">
                <a:solidFill>
                  <a:srgbClr val="002060"/>
                </a:solidFill>
                <a:latin typeface="Century Gothic" panose="020B0502020202020204" pitchFamily="34" charset="0"/>
                <a:ea typeface="Trade Gothic LT Std" charset="0"/>
                <a:cs typeface="Trade Gothic LT Std" charset="0"/>
              </a:rPr>
              <a:t>All Medical services must be obtained from our selected panel of Medical Service Providers. There are two categories of Medical Service Providers</a:t>
            </a:r>
            <a:r>
              <a:rPr lang="en-US" sz="2800" dirty="0">
                <a:solidFill>
                  <a:srgbClr val="002060"/>
                </a:solidFill>
                <a:latin typeface="Trade Gothic LT Std" charset="0"/>
                <a:ea typeface="Trade Gothic LT Std" charset="0"/>
                <a:cs typeface="Trade Gothic LT Std" charset="0"/>
              </a:rPr>
              <a:t>:</a:t>
            </a:r>
          </a:p>
          <a:p>
            <a:endParaRPr lang="en-US" dirty="0"/>
          </a:p>
        </p:txBody>
      </p:sp>
      <p:pic>
        <p:nvPicPr>
          <p:cNvPr id="8" name="Picture 7"/>
          <p:cNvPicPr>
            <a:picLocks noChangeAspect="1"/>
          </p:cNvPicPr>
          <p:nvPr/>
        </p:nvPicPr>
        <p:blipFill>
          <a:blip r:embed="rId2"/>
          <a:stretch>
            <a:fillRect/>
          </a:stretch>
        </p:blipFill>
        <p:spPr>
          <a:xfrm>
            <a:off x="1657350" y="2640169"/>
            <a:ext cx="3676904" cy="3265330"/>
          </a:xfrm>
          <a:prstGeom prst="rect">
            <a:avLst/>
          </a:prstGeom>
        </p:spPr>
      </p:pic>
      <p:pic>
        <p:nvPicPr>
          <p:cNvPr id="9" name="Picture 8"/>
          <p:cNvPicPr>
            <a:picLocks noChangeAspect="1"/>
          </p:cNvPicPr>
          <p:nvPr/>
        </p:nvPicPr>
        <p:blipFill>
          <a:blip r:embed="rId3"/>
          <a:stretch>
            <a:fillRect/>
          </a:stretch>
        </p:blipFill>
        <p:spPr>
          <a:xfrm>
            <a:off x="7322566" y="2756079"/>
            <a:ext cx="4164584" cy="3149420"/>
          </a:xfrm>
          <a:prstGeom prst="rect">
            <a:avLst/>
          </a:prstGeom>
        </p:spPr>
      </p:pic>
      <p:sp>
        <p:nvSpPr>
          <p:cNvPr id="10" name="TextBox 9"/>
          <p:cNvSpPr txBox="1"/>
          <p:nvPr/>
        </p:nvSpPr>
        <p:spPr>
          <a:xfrm>
            <a:off x="3005328" y="3638633"/>
            <a:ext cx="1757172" cy="830997"/>
          </a:xfrm>
          <a:prstGeom prst="rect">
            <a:avLst/>
          </a:prstGeom>
          <a:noFill/>
        </p:spPr>
        <p:txBody>
          <a:bodyPr wrap="square" rtlCol="0">
            <a:spAutoFit/>
          </a:bodyPr>
          <a:lstStyle/>
          <a:p>
            <a:pPr algn="ctr"/>
            <a:r>
              <a:rPr lang="en-US" sz="2400" dirty="0">
                <a:solidFill>
                  <a:schemeClr val="bg1"/>
                </a:solidFill>
                <a:latin typeface="Trade Gothic LT Std" charset="0"/>
                <a:ea typeface="Trade Gothic LT Std" charset="0"/>
                <a:cs typeface="Trade Gothic LT Std" charset="0"/>
              </a:rPr>
              <a:t>Frontline Providers</a:t>
            </a:r>
          </a:p>
        </p:txBody>
      </p:sp>
      <p:sp>
        <p:nvSpPr>
          <p:cNvPr id="11" name="TextBox 10"/>
          <p:cNvSpPr txBox="1"/>
          <p:nvPr/>
        </p:nvSpPr>
        <p:spPr>
          <a:xfrm>
            <a:off x="7863840" y="3364992"/>
            <a:ext cx="2727960" cy="1569660"/>
          </a:xfrm>
          <a:prstGeom prst="rect">
            <a:avLst/>
          </a:prstGeom>
          <a:noFill/>
        </p:spPr>
        <p:txBody>
          <a:bodyPr wrap="square" rtlCol="0">
            <a:spAutoFit/>
          </a:bodyPr>
          <a:lstStyle/>
          <a:p>
            <a:pPr algn="ctr"/>
            <a:r>
              <a:rPr lang="en-US" sz="2400" dirty="0">
                <a:solidFill>
                  <a:schemeClr val="bg1"/>
                </a:solidFill>
                <a:latin typeface="Trade Gothic LT Std" charset="0"/>
                <a:ea typeface="Trade Gothic LT Std" charset="0"/>
                <a:cs typeface="Trade Gothic LT Std" charset="0"/>
              </a:rPr>
              <a:t>Specialists:</a:t>
            </a:r>
          </a:p>
          <a:p>
            <a:pPr algn="ctr"/>
            <a:r>
              <a:rPr lang="en-US" sz="2400" dirty="0">
                <a:solidFill>
                  <a:schemeClr val="bg1"/>
                </a:solidFill>
                <a:latin typeface="Trade Gothic LT Std" charset="0"/>
                <a:ea typeface="Trade Gothic LT Std" charset="0"/>
                <a:cs typeface="Trade Gothic LT Std" charset="0"/>
              </a:rPr>
              <a:t>Can only be seen</a:t>
            </a:r>
          </a:p>
          <a:p>
            <a:pPr algn="ctr"/>
            <a:r>
              <a:rPr lang="en-US" sz="2400" dirty="0">
                <a:solidFill>
                  <a:schemeClr val="bg1"/>
                </a:solidFill>
                <a:latin typeface="Trade Gothic LT Std" charset="0"/>
                <a:ea typeface="Trade Gothic LT Std" charset="0"/>
                <a:cs typeface="Trade Gothic LT Std" charset="0"/>
              </a:rPr>
              <a:t>upon referral by a frontline provider</a:t>
            </a:r>
          </a:p>
        </p:txBody>
      </p:sp>
    </p:spTree>
    <p:extLst>
      <p:ext uri="{BB962C8B-B14F-4D97-AF65-F5344CB8AC3E}">
        <p14:creationId xmlns:p14="http://schemas.microsoft.com/office/powerpoint/2010/main" val="1533130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4698" y="1661375"/>
            <a:ext cx="7676838" cy="3928056"/>
          </a:xfrm>
        </p:spPr>
        <p:txBody>
          <a:bodyPr>
            <a:normAutofit fontScale="25000" lnSpcReduction="20000"/>
          </a:bodyPr>
          <a:lstStyle/>
          <a:p>
            <a:pPr marL="0" indent="0" algn="just">
              <a:buNone/>
            </a:pPr>
            <a:r>
              <a:rPr lang="en-US" sz="8000" dirty="0">
                <a:solidFill>
                  <a:srgbClr val="002060"/>
                </a:solidFill>
                <a:latin typeface="Century Gothic" panose="020B0502020202020204" pitchFamily="34" charset="0"/>
                <a:ea typeface="Trade Gothic LT Std" charset="0"/>
                <a:cs typeface="Trade Gothic LT Std" charset="0"/>
              </a:rPr>
              <a:t>With an experience of over </a:t>
            </a:r>
            <a:r>
              <a:rPr lang="en-US" sz="8000" dirty="0" smtClean="0">
                <a:solidFill>
                  <a:srgbClr val="002060"/>
                </a:solidFill>
                <a:latin typeface="Century Gothic" panose="020B0502020202020204" pitchFamily="34" charset="0"/>
                <a:ea typeface="Trade Gothic LT Std" charset="0"/>
                <a:cs typeface="Trade Gothic LT Std" charset="0"/>
              </a:rPr>
              <a:t>15 </a:t>
            </a:r>
            <a:r>
              <a:rPr lang="en-US" sz="8000" dirty="0">
                <a:solidFill>
                  <a:srgbClr val="002060"/>
                </a:solidFill>
                <a:latin typeface="Century Gothic" panose="020B0502020202020204" pitchFamily="34" charset="0"/>
                <a:ea typeface="Trade Gothic LT Std" charset="0"/>
                <a:cs typeface="Trade Gothic LT Std" charset="0"/>
              </a:rPr>
              <a:t>years, Resolution Insurance has contributed significantly to the growth and development of the insurance industry in East Africa.</a:t>
            </a:r>
          </a:p>
          <a:p>
            <a:pPr marL="0" indent="0" algn="just">
              <a:buNone/>
            </a:pPr>
            <a:endParaRPr lang="en-US" sz="8000" dirty="0">
              <a:solidFill>
                <a:srgbClr val="002060"/>
              </a:solidFill>
              <a:latin typeface="Century Gothic" panose="020B0502020202020204" pitchFamily="34" charset="0"/>
              <a:ea typeface="Trade Gothic LT Std" charset="0"/>
              <a:cs typeface="Trade Gothic LT Std" charset="0"/>
            </a:endParaRPr>
          </a:p>
          <a:p>
            <a:pPr marL="0" indent="0" algn="just">
              <a:buNone/>
            </a:pPr>
            <a:r>
              <a:rPr lang="en-US" sz="8000" dirty="0">
                <a:solidFill>
                  <a:srgbClr val="002060"/>
                </a:solidFill>
                <a:latin typeface="Century Gothic" panose="020B0502020202020204" pitchFamily="34" charset="0"/>
                <a:ea typeface="Trade Gothic LT Std" charset="0"/>
                <a:cs typeface="Trade Gothic LT Std" charset="0"/>
              </a:rPr>
              <a:t>Established in 2002 as Resolution Health, a Medical Insurance provider, we have undergone a 360 degree revolution to become Resolution Insurance in 2013.</a:t>
            </a:r>
          </a:p>
          <a:p>
            <a:pPr marL="0" indent="0" algn="just">
              <a:buNone/>
            </a:pPr>
            <a:endParaRPr lang="en-US" sz="8000" dirty="0">
              <a:solidFill>
                <a:srgbClr val="002060"/>
              </a:solidFill>
              <a:latin typeface="Century Gothic" panose="020B0502020202020204" pitchFamily="34" charset="0"/>
              <a:ea typeface="Trade Gothic LT Std" charset="0"/>
              <a:cs typeface="Trade Gothic LT Std" charset="0"/>
            </a:endParaRPr>
          </a:p>
          <a:p>
            <a:pPr marL="0" indent="0" algn="just">
              <a:buNone/>
            </a:pPr>
            <a:r>
              <a:rPr lang="en-US" sz="8000" dirty="0">
                <a:solidFill>
                  <a:srgbClr val="002060"/>
                </a:solidFill>
                <a:latin typeface="Century Gothic" panose="020B0502020202020204" pitchFamily="34" charset="0"/>
                <a:ea typeface="Trade Gothic LT Std" charset="0"/>
                <a:cs typeface="Trade Gothic LT Std" charset="0"/>
              </a:rPr>
              <a:t>Known for our innovation and creating industry benchmarks, we have several firsts to our credit including offering individuals HIV/AIDS, dental/optical and maternity covers. Our approach to insurance is to create simple, quality and innovative solutions.</a:t>
            </a:r>
          </a:p>
          <a:p>
            <a:pPr marL="0" indent="0" algn="just">
              <a:buNone/>
            </a:pPr>
            <a:endParaRPr lang="en-US" dirty="0">
              <a:solidFill>
                <a:srgbClr val="002060"/>
              </a:solidFill>
            </a:endParaRPr>
          </a:p>
        </p:txBody>
      </p:sp>
      <p:sp>
        <p:nvSpPr>
          <p:cNvPr id="4" name="Title 1"/>
          <p:cNvSpPr>
            <a:spLocks noGrp="1"/>
          </p:cNvSpPr>
          <p:nvPr>
            <p:ph type="title"/>
          </p:nvPr>
        </p:nvSpPr>
        <p:spPr>
          <a:xfrm>
            <a:off x="361547" y="81524"/>
            <a:ext cx="10515600" cy="490909"/>
          </a:xfrm>
        </p:spPr>
        <p:txBody>
          <a:bodyPr>
            <a:normAutofit/>
          </a:bodyPr>
          <a:lstStyle/>
          <a:p>
            <a:r>
              <a:rPr lang="en-US" sz="2400" b="1" dirty="0" smtClean="0">
                <a:solidFill>
                  <a:srgbClr val="FF0000"/>
                </a:solidFill>
                <a:latin typeface="Century Gothic" panose="020B0502020202020204" pitchFamily="34" charset="0"/>
                <a:ea typeface="Trade Gothic LT Std" charset="0"/>
                <a:cs typeface="Trade Gothic LT Std" charset="0"/>
              </a:rPr>
              <a:t>Our Journey</a:t>
            </a:r>
            <a:endParaRPr lang="en-US" sz="2400" b="1" dirty="0">
              <a:solidFill>
                <a:srgbClr val="FF0000"/>
              </a:solidFill>
              <a:latin typeface="Century Gothic" panose="020B0502020202020204" pitchFamily="34" charset="0"/>
              <a:ea typeface="Trade Gothic LT Std" charset="0"/>
              <a:cs typeface="Trade Gothic LT Std" charset="0"/>
            </a:endParaRPr>
          </a:p>
        </p:txBody>
      </p:sp>
      <p:pic>
        <p:nvPicPr>
          <p:cNvPr id="1026" name="Picture 2" descr="Image result for JOURNE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1536" y="965915"/>
            <a:ext cx="3676650" cy="4404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61708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287301"/>
            <a:ext cx="10515600" cy="490909"/>
          </a:xfrm>
        </p:spPr>
        <p:txBody>
          <a:bodyPr>
            <a:normAutofit/>
          </a:bodyPr>
          <a:lstStyle/>
          <a:p>
            <a:r>
              <a:rPr lang="en-US" sz="2800" b="1" dirty="0" smtClean="0">
                <a:solidFill>
                  <a:srgbClr val="FF0000"/>
                </a:solidFill>
                <a:latin typeface="Century Gothic" panose="020B0502020202020204" pitchFamily="34" charset="0"/>
                <a:ea typeface="Trade Gothic LT Std" charset="0"/>
                <a:cs typeface="Trade Gothic LT Std" charset="0"/>
              </a:rPr>
              <a:t>To Access Outpatient Services</a:t>
            </a:r>
            <a:endParaRPr lang="en-US" sz="2800" b="1" dirty="0">
              <a:solidFill>
                <a:srgbClr val="FF0000"/>
              </a:solidFill>
              <a:latin typeface="Century Gothic" panose="020B0502020202020204" pitchFamily="34" charset="0"/>
              <a:ea typeface="Trade Gothic LT Std" charset="0"/>
              <a:cs typeface="Trade Gothic LT Std" charset="0"/>
            </a:endParaRPr>
          </a:p>
        </p:txBody>
      </p:sp>
      <p:pic>
        <p:nvPicPr>
          <p:cNvPr id="5" name="Picture 4"/>
          <p:cNvPicPr>
            <a:picLocks noChangeAspect="1"/>
          </p:cNvPicPr>
          <p:nvPr/>
        </p:nvPicPr>
        <p:blipFill>
          <a:blip r:embed="rId2"/>
          <a:stretch>
            <a:fillRect/>
          </a:stretch>
        </p:blipFill>
        <p:spPr>
          <a:xfrm>
            <a:off x="2096086" y="816610"/>
            <a:ext cx="8609428" cy="5041900"/>
          </a:xfrm>
          <a:prstGeom prst="rect">
            <a:avLst/>
          </a:prstGeom>
        </p:spPr>
      </p:pic>
      <p:pic>
        <p:nvPicPr>
          <p:cNvPr id="6" name="Picture 5"/>
          <p:cNvPicPr>
            <a:picLocks noChangeAspect="1"/>
          </p:cNvPicPr>
          <p:nvPr/>
        </p:nvPicPr>
        <p:blipFill>
          <a:blip r:embed="rId3"/>
          <a:stretch>
            <a:fillRect/>
          </a:stretch>
        </p:blipFill>
        <p:spPr>
          <a:xfrm>
            <a:off x="5164667" y="2855742"/>
            <a:ext cx="2488158" cy="1151252"/>
          </a:xfrm>
          <a:prstGeom prst="rect">
            <a:avLst/>
          </a:prstGeom>
        </p:spPr>
      </p:pic>
      <p:sp>
        <p:nvSpPr>
          <p:cNvPr id="7" name="TextBox 6"/>
          <p:cNvSpPr txBox="1"/>
          <p:nvPr/>
        </p:nvSpPr>
        <p:spPr>
          <a:xfrm>
            <a:off x="3601329" y="1055349"/>
            <a:ext cx="2799471" cy="1585049"/>
          </a:xfrm>
          <a:prstGeom prst="rect">
            <a:avLst/>
          </a:prstGeom>
          <a:noFill/>
        </p:spPr>
        <p:txBody>
          <a:bodyPr wrap="square" rtlCol="0">
            <a:spAutoFit/>
          </a:bodyPr>
          <a:lstStyle/>
          <a:p>
            <a:pPr algn="ctr"/>
            <a:r>
              <a:rPr lang="en-US" sz="1200" b="1" dirty="0" smtClean="0">
                <a:solidFill>
                  <a:schemeClr val="bg1"/>
                </a:solidFill>
                <a:latin typeface="Trade Gothic LT Std" charset="0"/>
                <a:ea typeface="Trade Gothic LT Std" charset="0"/>
                <a:cs typeface="Trade Gothic LT Std" charset="0"/>
              </a:rPr>
              <a:t>01</a:t>
            </a:r>
          </a:p>
          <a:p>
            <a:pPr algn="ctr"/>
            <a:r>
              <a:rPr lang="en-US" sz="1700" dirty="0" smtClean="0">
                <a:solidFill>
                  <a:schemeClr val="bg1"/>
                </a:solidFill>
                <a:latin typeface="Century Gothic" panose="020B0502020202020204" pitchFamily="34" charset="0"/>
                <a:ea typeface="Trade Gothic LT Std" charset="0"/>
                <a:cs typeface="Trade Gothic LT Std" charset="0"/>
              </a:rPr>
              <a:t>Visit a frontline provider on the Resolution Insurance approved panel of Medical service providers.</a:t>
            </a:r>
            <a:endParaRPr lang="en-US" sz="1700" dirty="0">
              <a:solidFill>
                <a:schemeClr val="bg1"/>
              </a:solidFill>
              <a:latin typeface="Century Gothic" panose="020B0502020202020204" pitchFamily="34" charset="0"/>
              <a:ea typeface="Trade Gothic LT Std" charset="0"/>
              <a:cs typeface="Trade Gothic LT Std" charset="0"/>
            </a:endParaRPr>
          </a:p>
        </p:txBody>
      </p:sp>
      <p:sp>
        <p:nvSpPr>
          <p:cNvPr id="8" name="TextBox 7"/>
          <p:cNvSpPr txBox="1"/>
          <p:nvPr/>
        </p:nvSpPr>
        <p:spPr>
          <a:xfrm>
            <a:off x="6571435" y="847996"/>
            <a:ext cx="2546807" cy="1692771"/>
          </a:xfrm>
          <a:prstGeom prst="rect">
            <a:avLst/>
          </a:prstGeom>
          <a:noFill/>
        </p:spPr>
        <p:txBody>
          <a:bodyPr wrap="square" rtlCol="0">
            <a:spAutoFit/>
          </a:bodyPr>
          <a:lstStyle/>
          <a:p>
            <a:pPr algn="ctr"/>
            <a:r>
              <a:rPr lang="en-US" sz="1200" b="1" dirty="0" smtClean="0">
                <a:solidFill>
                  <a:schemeClr val="bg1"/>
                </a:solidFill>
                <a:latin typeface="Century Gothic" panose="020B0502020202020204" pitchFamily="34" charset="0"/>
                <a:ea typeface="Trade Gothic LT Std" charset="0"/>
                <a:cs typeface="Trade Gothic LT Std" charset="0"/>
              </a:rPr>
              <a:t>02</a:t>
            </a:r>
          </a:p>
          <a:p>
            <a:pPr algn="ctr"/>
            <a:endParaRPr lang="en-US" sz="1200" b="1" dirty="0">
              <a:solidFill>
                <a:schemeClr val="bg1"/>
              </a:solidFill>
              <a:latin typeface="Century Gothic" panose="020B0502020202020204" pitchFamily="34" charset="0"/>
              <a:ea typeface="Trade Gothic LT Std" charset="0"/>
              <a:cs typeface="Trade Gothic LT Std" charset="0"/>
            </a:endParaRPr>
          </a:p>
          <a:p>
            <a:pPr algn="ctr"/>
            <a:r>
              <a:rPr lang="en-US" sz="1600" dirty="0" smtClean="0">
                <a:solidFill>
                  <a:schemeClr val="bg1"/>
                </a:solidFill>
                <a:latin typeface="Century Gothic" panose="020B0502020202020204" pitchFamily="34" charset="0"/>
                <a:ea typeface="Trade Gothic LT Std" charset="0"/>
                <a:cs typeface="Trade Gothic LT Std" charset="0"/>
              </a:rPr>
              <a:t>Identify yourself as a Resolution Insurance member using your Resolution  Insurance Medical Card.</a:t>
            </a:r>
          </a:p>
        </p:txBody>
      </p:sp>
      <p:sp>
        <p:nvSpPr>
          <p:cNvPr id="9" name="TextBox 8"/>
          <p:cNvSpPr txBox="1"/>
          <p:nvPr/>
        </p:nvSpPr>
        <p:spPr>
          <a:xfrm>
            <a:off x="7807569" y="2616198"/>
            <a:ext cx="2897945" cy="1538883"/>
          </a:xfrm>
          <a:prstGeom prst="rect">
            <a:avLst/>
          </a:prstGeom>
          <a:noFill/>
        </p:spPr>
        <p:txBody>
          <a:bodyPr wrap="square" rtlCol="0">
            <a:spAutoFit/>
          </a:bodyPr>
          <a:lstStyle/>
          <a:p>
            <a:pPr algn="ctr"/>
            <a:r>
              <a:rPr lang="en-US" sz="1400" b="1" dirty="0" smtClean="0">
                <a:solidFill>
                  <a:schemeClr val="bg1"/>
                </a:solidFill>
                <a:latin typeface="Century Gothic" panose="020B0502020202020204" pitchFamily="34" charset="0"/>
                <a:ea typeface="Trade Gothic LT Std" charset="0"/>
                <a:cs typeface="Trade Gothic LT Std" charset="0"/>
              </a:rPr>
              <a:t>03</a:t>
            </a:r>
          </a:p>
          <a:p>
            <a:pPr algn="ctr"/>
            <a:endParaRPr lang="en-US" sz="1600" b="1" dirty="0" smtClean="0">
              <a:solidFill>
                <a:schemeClr val="bg1"/>
              </a:solidFill>
              <a:latin typeface="Century Gothic" panose="020B0502020202020204" pitchFamily="34" charset="0"/>
              <a:ea typeface="Trade Gothic LT Std" charset="0"/>
              <a:cs typeface="Trade Gothic LT Std" charset="0"/>
            </a:endParaRPr>
          </a:p>
          <a:p>
            <a:pPr algn="ctr"/>
            <a:r>
              <a:rPr lang="en-US" sz="1600" dirty="0" smtClean="0">
                <a:solidFill>
                  <a:schemeClr val="bg1"/>
                </a:solidFill>
                <a:latin typeface="Century Gothic" panose="020B0502020202020204" pitchFamily="34" charset="0"/>
                <a:ea typeface="Trade Gothic LT Std" charset="0"/>
                <a:cs typeface="Trade Gothic LT Std" charset="0"/>
              </a:rPr>
              <a:t>Member validity will then be verified by the MSP representative, prior to service delivery.</a:t>
            </a:r>
          </a:p>
        </p:txBody>
      </p:sp>
      <p:sp>
        <p:nvSpPr>
          <p:cNvPr id="10" name="TextBox 9"/>
          <p:cNvSpPr txBox="1"/>
          <p:nvPr/>
        </p:nvSpPr>
        <p:spPr>
          <a:xfrm>
            <a:off x="6400801" y="4224866"/>
            <a:ext cx="2897944" cy="1723549"/>
          </a:xfrm>
          <a:prstGeom prst="rect">
            <a:avLst/>
          </a:prstGeom>
          <a:noFill/>
        </p:spPr>
        <p:txBody>
          <a:bodyPr wrap="square" rtlCol="0">
            <a:spAutoFit/>
          </a:bodyPr>
          <a:lstStyle/>
          <a:p>
            <a:pPr algn="ctr"/>
            <a:r>
              <a:rPr lang="en-US" sz="1300" b="1" dirty="0" smtClean="0">
                <a:solidFill>
                  <a:schemeClr val="bg1"/>
                </a:solidFill>
                <a:latin typeface="Century Gothic" panose="020B0502020202020204" pitchFamily="34" charset="0"/>
                <a:ea typeface="Trade Gothic LT Std" charset="0"/>
                <a:cs typeface="Trade Gothic LT Std" charset="0"/>
              </a:rPr>
              <a:t>04</a:t>
            </a:r>
          </a:p>
          <a:p>
            <a:pPr algn="ctr"/>
            <a:r>
              <a:rPr lang="en-US" sz="1600" dirty="0">
                <a:solidFill>
                  <a:schemeClr val="bg1"/>
                </a:solidFill>
                <a:latin typeface="Century Gothic" panose="020B0502020202020204" pitchFamily="34" charset="0"/>
                <a:ea typeface="Trade Gothic LT Std" charset="0"/>
                <a:cs typeface="Trade Gothic LT Std" charset="0"/>
              </a:rPr>
              <a:t>You will be required to complete a claim form at the Front desk. The claim forms are available at the providers.</a:t>
            </a:r>
          </a:p>
          <a:p>
            <a:pPr algn="ctr"/>
            <a:endParaRPr lang="en-US" sz="1300" b="1" dirty="0" smtClean="0">
              <a:solidFill>
                <a:schemeClr val="bg1"/>
              </a:solidFill>
              <a:latin typeface="Trade Gothic LT Std" charset="0"/>
              <a:ea typeface="Trade Gothic LT Std" charset="0"/>
              <a:cs typeface="Trade Gothic LT Std" charset="0"/>
            </a:endParaRPr>
          </a:p>
        </p:txBody>
      </p:sp>
      <p:sp>
        <p:nvSpPr>
          <p:cNvPr id="11" name="TextBox 10"/>
          <p:cNvSpPr txBox="1"/>
          <p:nvPr/>
        </p:nvSpPr>
        <p:spPr>
          <a:xfrm>
            <a:off x="3601330" y="4284133"/>
            <a:ext cx="2700996" cy="1077218"/>
          </a:xfrm>
          <a:prstGeom prst="rect">
            <a:avLst/>
          </a:prstGeom>
          <a:noFill/>
        </p:spPr>
        <p:txBody>
          <a:bodyPr wrap="square" rtlCol="0">
            <a:spAutoFit/>
          </a:bodyPr>
          <a:lstStyle/>
          <a:p>
            <a:pPr algn="ctr"/>
            <a:r>
              <a:rPr lang="en-US" sz="1600" b="1" dirty="0" smtClean="0">
                <a:solidFill>
                  <a:schemeClr val="bg1"/>
                </a:solidFill>
                <a:latin typeface="Century Gothic" panose="020B0502020202020204" pitchFamily="34" charset="0"/>
                <a:ea typeface="Trade Gothic LT Std" charset="0"/>
                <a:cs typeface="Trade Gothic LT Std" charset="0"/>
              </a:rPr>
              <a:t>05</a:t>
            </a:r>
          </a:p>
          <a:p>
            <a:pPr algn="ctr"/>
            <a:endParaRPr lang="en-US" sz="1600" b="1" dirty="0" smtClean="0">
              <a:solidFill>
                <a:schemeClr val="bg1"/>
              </a:solidFill>
              <a:latin typeface="Century Gothic" panose="020B0502020202020204" pitchFamily="34" charset="0"/>
              <a:ea typeface="Trade Gothic LT Std" charset="0"/>
              <a:cs typeface="Trade Gothic LT Std" charset="0"/>
            </a:endParaRPr>
          </a:p>
          <a:p>
            <a:pPr algn="ctr"/>
            <a:r>
              <a:rPr lang="en-US" sz="1600" dirty="0" smtClean="0">
                <a:solidFill>
                  <a:schemeClr val="bg1"/>
                </a:solidFill>
                <a:latin typeface="Century Gothic" panose="020B0502020202020204" pitchFamily="34" charset="0"/>
                <a:ea typeface="Trade Gothic LT Std" charset="0"/>
                <a:cs typeface="Trade Gothic LT Std" charset="0"/>
              </a:rPr>
              <a:t>Treatment is then offered to you.</a:t>
            </a:r>
          </a:p>
        </p:txBody>
      </p:sp>
      <p:sp>
        <p:nvSpPr>
          <p:cNvPr id="12" name="TextBox 11"/>
          <p:cNvSpPr txBox="1"/>
          <p:nvPr/>
        </p:nvSpPr>
        <p:spPr>
          <a:xfrm>
            <a:off x="1925451" y="2296919"/>
            <a:ext cx="3058712" cy="1723549"/>
          </a:xfrm>
          <a:prstGeom prst="rect">
            <a:avLst/>
          </a:prstGeom>
          <a:noFill/>
        </p:spPr>
        <p:txBody>
          <a:bodyPr wrap="square" rtlCol="0">
            <a:spAutoFit/>
          </a:bodyPr>
          <a:lstStyle/>
          <a:p>
            <a:pPr algn="ctr"/>
            <a:r>
              <a:rPr lang="en-US" sz="1300" b="1" dirty="0" smtClean="0">
                <a:solidFill>
                  <a:schemeClr val="bg1"/>
                </a:solidFill>
                <a:latin typeface="Trade Gothic LT Std" charset="0"/>
                <a:ea typeface="Trade Gothic LT Std" charset="0"/>
                <a:cs typeface="Trade Gothic LT Std" charset="0"/>
              </a:rPr>
              <a:t>06</a:t>
            </a:r>
          </a:p>
          <a:p>
            <a:pPr algn="ctr"/>
            <a:endParaRPr lang="en-US" sz="1300" b="1" dirty="0" smtClean="0">
              <a:solidFill>
                <a:schemeClr val="bg1"/>
              </a:solidFill>
              <a:latin typeface="Trade Gothic LT Std" charset="0"/>
              <a:ea typeface="Trade Gothic LT Std" charset="0"/>
              <a:cs typeface="Trade Gothic LT Std" charset="0"/>
            </a:endParaRPr>
          </a:p>
          <a:p>
            <a:pPr algn="ctr"/>
            <a:r>
              <a:rPr lang="en-US" sz="1600" dirty="0" smtClean="0">
                <a:solidFill>
                  <a:schemeClr val="bg1"/>
                </a:solidFill>
                <a:latin typeface="Century Gothic" panose="020B0502020202020204" pitchFamily="34" charset="0"/>
                <a:ea typeface="Trade Gothic LT Std" charset="0"/>
                <a:cs typeface="Trade Gothic LT Std" charset="0"/>
              </a:rPr>
              <a:t>You may be referred to a pharmacy with a Resolution Insurance  prescription slip or to a specialist with a referral slip for further treatment</a:t>
            </a:r>
            <a:r>
              <a:rPr lang="en-US" sz="1500" dirty="0" smtClean="0">
                <a:solidFill>
                  <a:schemeClr val="bg1"/>
                </a:solidFill>
                <a:latin typeface="Century Gothic" panose="020B0502020202020204" pitchFamily="34" charset="0"/>
                <a:ea typeface="Trade Gothic LT Std" charset="0"/>
                <a:cs typeface="Trade Gothic LT Std" charset="0"/>
              </a:rPr>
              <a:t>.</a:t>
            </a:r>
          </a:p>
        </p:txBody>
      </p:sp>
    </p:spTree>
    <p:extLst>
      <p:ext uri="{BB962C8B-B14F-4D97-AF65-F5344CB8AC3E}">
        <p14:creationId xmlns:p14="http://schemas.microsoft.com/office/powerpoint/2010/main" val="22664599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287301"/>
            <a:ext cx="10515600" cy="490909"/>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To Access Outpatient Services</a:t>
            </a:r>
            <a:endParaRPr lang="en-US" sz="2100" b="1" dirty="0">
              <a:solidFill>
                <a:srgbClr val="FF0000"/>
              </a:solidFill>
              <a:latin typeface="Trade Gothic LT Std" charset="0"/>
              <a:ea typeface="Trade Gothic LT Std" charset="0"/>
              <a:cs typeface="Trade Gothic LT Std" charset="0"/>
            </a:endParaRPr>
          </a:p>
        </p:txBody>
      </p:sp>
      <p:pic>
        <p:nvPicPr>
          <p:cNvPr id="5" name="Picture 4"/>
          <p:cNvPicPr>
            <a:picLocks noChangeAspect="1"/>
          </p:cNvPicPr>
          <p:nvPr/>
        </p:nvPicPr>
        <p:blipFill>
          <a:blip r:embed="rId2"/>
          <a:stretch>
            <a:fillRect/>
          </a:stretch>
        </p:blipFill>
        <p:spPr>
          <a:xfrm>
            <a:off x="558800" y="939797"/>
            <a:ext cx="11074400" cy="4826000"/>
          </a:xfrm>
          <a:prstGeom prst="rect">
            <a:avLst/>
          </a:prstGeom>
        </p:spPr>
      </p:pic>
      <p:sp>
        <p:nvSpPr>
          <p:cNvPr id="6" name="TextBox 5"/>
          <p:cNvSpPr txBox="1"/>
          <p:nvPr/>
        </p:nvSpPr>
        <p:spPr>
          <a:xfrm>
            <a:off x="3149600" y="1312333"/>
            <a:ext cx="8271933" cy="1200329"/>
          </a:xfrm>
          <a:prstGeom prst="rect">
            <a:avLst/>
          </a:prstGeom>
          <a:noFill/>
        </p:spPr>
        <p:txBody>
          <a:bodyPr wrap="square" rtlCol="0">
            <a:spAutoFit/>
          </a:bodyPr>
          <a:lstStyle/>
          <a:p>
            <a:r>
              <a:rPr lang="en-US" b="1" u="sng" dirty="0">
                <a:solidFill>
                  <a:schemeClr val="bg1"/>
                </a:solidFill>
                <a:latin typeface="Century Gothic" panose="020B0502020202020204" pitchFamily="34" charset="0"/>
                <a:ea typeface="Trade Gothic LT Std" charset="0"/>
                <a:cs typeface="Trade Gothic LT Std" charset="0"/>
              </a:rPr>
              <a:t>When given a prescription:</a:t>
            </a:r>
          </a:p>
          <a:p>
            <a:pPr marL="285750" indent="-285750">
              <a:buFont typeface="Arial" charset="0"/>
              <a:buChar char="•"/>
            </a:pPr>
            <a:r>
              <a:rPr lang="en-US" dirty="0">
                <a:solidFill>
                  <a:schemeClr val="bg1"/>
                </a:solidFill>
                <a:latin typeface="Century Gothic" panose="020B0502020202020204" pitchFamily="34" charset="0"/>
                <a:ea typeface="Trade Gothic LT Std" charset="0"/>
                <a:cs typeface="Trade Gothic LT Std" charset="0"/>
              </a:rPr>
              <a:t>Members will be required to have a prescription from the frontline provider or the specialist.</a:t>
            </a:r>
          </a:p>
          <a:p>
            <a:pPr marL="285750" indent="-285750">
              <a:buFont typeface="Arial" charset="0"/>
              <a:buChar char="•"/>
            </a:pPr>
            <a:r>
              <a:rPr lang="en-US" dirty="0">
                <a:solidFill>
                  <a:schemeClr val="bg1"/>
                </a:solidFill>
                <a:latin typeface="Century Gothic" panose="020B0502020202020204" pitchFamily="34" charset="0"/>
                <a:ea typeface="Trade Gothic LT Std" charset="0"/>
                <a:cs typeface="Trade Gothic LT Std" charset="0"/>
              </a:rPr>
              <a:t>The prescription form must be on Resolution Insurance stationery.</a:t>
            </a:r>
          </a:p>
        </p:txBody>
      </p:sp>
      <p:sp>
        <p:nvSpPr>
          <p:cNvPr id="7" name="TextBox 6"/>
          <p:cNvSpPr txBox="1"/>
          <p:nvPr/>
        </p:nvSpPr>
        <p:spPr>
          <a:xfrm>
            <a:off x="3149600" y="2641598"/>
            <a:ext cx="8119533" cy="1200329"/>
          </a:xfrm>
          <a:prstGeom prst="rect">
            <a:avLst/>
          </a:prstGeom>
          <a:noFill/>
        </p:spPr>
        <p:txBody>
          <a:bodyPr wrap="square" rtlCol="0">
            <a:spAutoFit/>
          </a:bodyPr>
          <a:lstStyle/>
          <a:p>
            <a:pPr marL="285750" indent="-285750">
              <a:buFont typeface="Arial" charset="0"/>
              <a:buChar char="•"/>
            </a:pPr>
            <a:r>
              <a:rPr lang="en-US" dirty="0">
                <a:solidFill>
                  <a:schemeClr val="bg1"/>
                </a:solidFill>
                <a:latin typeface="Century Gothic" panose="020B0502020202020204" pitchFamily="34" charset="0"/>
                <a:ea typeface="Trade Gothic LT Std" charset="0"/>
                <a:cs typeface="Trade Gothic LT Std" charset="0"/>
              </a:rPr>
              <a:t>There is a co-payment fee levied on visits to particular Medical Service Providers.</a:t>
            </a:r>
          </a:p>
          <a:p>
            <a:pPr marL="285750" indent="-285750">
              <a:buFont typeface="Arial" charset="0"/>
              <a:buChar char="•"/>
            </a:pPr>
            <a:r>
              <a:rPr lang="en-US" dirty="0">
                <a:solidFill>
                  <a:schemeClr val="bg1"/>
                </a:solidFill>
                <a:latin typeface="Century Gothic" panose="020B0502020202020204" pitchFamily="34" charset="0"/>
                <a:ea typeface="Trade Gothic LT Std" charset="0"/>
                <a:cs typeface="Trade Gothic LT Std" charset="0"/>
              </a:rPr>
              <a:t>The Aga Khan University Hospital and the satellite clinics in Nairobi – co-pay of </a:t>
            </a:r>
            <a:r>
              <a:rPr lang="en-US" b="1" u="sng" dirty="0" err="1">
                <a:solidFill>
                  <a:schemeClr val="bg1"/>
                </a:solidFill>
                <a:latin typeface="Century Gothic" panose="020B0502020202020204" pitchFamily="34" charset="0"/>
                <a:ea typeface="Trade Gothic LT Std" charset="0"/>
                <a:cs typeface="Trade Gothic LT Std" charset="0"/>
              </a:rPr>
              <a:t>Kshs</a:t>
            </a:r>
            <a:r>
              <a:rPr lang="en-US" b="1" u="sng" dirty="0">
                <a:solidFill>
                  <a:schemeClr val="bg1"/>
                </a:solidFill>
                <a:latin typeface="Century Gothic" panose="020B0502020202020204" pitchFamily="34" charset="0"/>
                <a:ea typeface="Trade Gothic LT Std" charset="0"/>
                <a:cs typeface="Trade Gothic LT Std" charset="0"/>
              </a:rPr>
              <a:t> </a:t>
            </a:r>
            <a:r>
              <a:rPr lang="en-US" b="1" u="sng" dirty="0" smtClean="0">
                <a:solidFill>
                  <a:schemeClr val="bg1"/>
                </a:solidFill>
                <a:latin typeface="Century Gothic" panose="020B0502020202020204" pitchFamily="34" charset="0"/>
                <a:ea typeface="Trade Gothic LT Std" charset="0"/>
                <a:cs typeface="Trade Gothic LT Std" charset="0"/>
              </a:rPr>
              <a:t>1,000</a:t>
            </a:r>
            <a:r>
              <a:rPr lang="en-US" b="1" u="sng" dirty="0">
                <a:solidFill>
                  <a:schemeClr val="bg1"/>
                </a:solidFill>
                <a:latin typeface="Century Gothic" panose="020B0502020202020204" pitchFamily="34" charset="0"/>
                <a:ea typeface="Trade Gothic LT Std" charset="0"/>
                <a:cs typeface="Trade Gothic LT Std" charset="0"/>
              </a:rPr>
              <a:t>/= Only</a:t>
            </a:r>
          </a:p>
        </p:txBody>
      </p:sp>
      <p:sp>
        <p:nvSpPr>
          <p:cNvPr id="10" name="TextBox 9"/>
          <p:cNvSpPr txBox="1"/>
          <p:nvPr/>
        </p:nvSpPr>
        <p:spPr>
          <a:xfrm>
            <a:off x="3090930" y="4106333"/>
            <a:ext cx="8542270" cy="1200329"/>
          </a:xfrm>
          <a:prstGeom prst="rect">
            <a:avLst/>
          </a:prstGeom>
          <a:noFill/>
        </p:spPr>
        <p:txBody>
          <a:bodyPr wrap="square" rtlCol="0">
            <a:spAutoFit/>
          </a:bodyPr>
          <a:lstStyle/>
          <a:p>
            <a:pPr marL="285750" indent="-285750">
              <a:buFont typeface="Arial" charset="0"/>
              <a:buChar char="•"/>
            </a:pPr>
            <a:r>
              <a:rPr lang="en-US" dirty="0">
                <a:solidFill>
                  <a:schemeClr val="bg1"/>
                </a:solidFill>
                <a:latin typeface="Century Gothic" panose="020B0502020202020204" pitchFamily="34" charset="0"/>
                <a:ea typeface="Trade Gothic LT Std" charset="0"/>
                <a:cs typeface="Trade Gothic LT Std" charset="0"/>
              </a:rPr>
              <a:t>The Nairobi Hospital and the satellite clinics in Nairobi – co-pay of </a:t>
            </a:r>
            <a:r>
              <a:rPr lang="en-US" b="1" u="sng" dirty="0" err="1">
                <a:solidFill>
                  <a:schemeClr val="bg1"/>
                </a:solidFill>
                <a:latin typeface="Century Gothic" panose="020B0502020202020204" pitchFamily="34" charset="0"/>
                <a:ea typeface="Trade Gothic LT Std" charset="0"/>
                <a:cs typeface="Trade Gothic LT Std" charset="0"/>
              </a:rPr>
              <a:t>Kshs</a:t>
            </a:r>
            <a:r>
              <a:rPr lang="en-US" b="1" u="sng" dirty="0">
                <a:solidFill>
                  <a:schemeClr val="bg1"/>
                </a:solidFill>
                <a:latin typeface="Century Gothic" panose="020B0502020202020204" pitchFamily="34" charset="0"/>
                <a:ea typeface="Trade Gothic LT Std" charset="0"/>
                <a:cs typeface="Trade Gothic LT Std" charset="0"/>
              </a:rPr>
              <a:t> </a:t>
            </a:r>
            <a:r>
              <a:rPr lang="en-US" b="1" u="sng" dirty="0" smtClean="0">
                <a:solidFill>
                  <a:schemeClr val="bg1"/>
                </a:solidFill>
                <a:latin typeface="Century Gothic" panose="020B0502020202020204" pitchFamily="34" charset="0"/>
                <a:ea typeface="Trade Gothic LT Std" charset="0"/>
                <a:cs typeface="Trade Gothic LT Std" charset="0"/>
              </a:rPr>
              <a:t>1000</a:t>
            </a:r>
            <a:r>
              <a:rPr lang="en-US" b="1" u="sng" dirty="0">
                <a:solidFill>
                  <a:schemeClr val="bg1"/>
                </a:solidFill>
                <a:latin typeface="Century Gothic" panose="020B0502020202020204" pitchFamily="34" charset="0"/>
                <a:ea typeface="Trade Gothic LT Std" charset="0"/>
                <a:cs typeface="Trade Gothic LT Std" charset="0"/>
              </a:rPr>
              <a:t>/= Only</a:t>
            </a:r>
          </a:p>
          <a:p>
            <a:pPr marL="285750" indent="-285750">
              <a:buFont typeface="Arial" charset="0"/>
              <a:buChar char="•"/>
            </a:pPr>
            <a:r>
              <a:rPr lang="en-US" dirty="0">
                <a:solidFill>
                  <a:schemeClr val="bg1"/>
                </a:solidFill>
                <a:latin typeface="Century Gothic" panose="020B0502020202020204" pitchFamily="34" charset="0"/>
                <a:ea typeface="Trade Gothic LT Std" charset="0"/>
                <a:cs typeface="Trade Gothic LT Std" charset="0"/>
              </a:rPr>
              <a:t>Gertrude Garden Children Hospital, The Mater Hospital, Nairobi Women’s Hospital and the satellite clinics– co-pay of </a:t>
            </a:r>
            <a:r>
              <a:rPr lang="en-US" b="1" u="sng" dirty="0" err="1">
                <a:solidFill>
                  <a:schemeClr val="bg1"/>
                </a:solidFill>
                <a:latin typeface="Century Gothic" panose="020B0502020202020204" pitchFamily="34" charset="0"/>
                <a:ea typeface="Trade Gothic LT Std" charset="0"/>
                <a:cs typeface="Trade Gothic LT Std" charset="0"/>
              </a:rPr>
              <a:t>Kshs</a:t>
            </a:r>
            <a:r>
              <a:rPr lang="en-US" b="1" u="sng" dirty="0">
                <a:solidFill>
                  <a:schemeClr val="bg1"/>
                </a:solidFill>
                <a:latin typeface="Century Gothic" panose="020B0502020202020204" pitchFamily="34" charset="0"/>
                <a:ea typeface="Trade Gothic LT Std" charset="0"/>
                <a:cs typeface="Trade Gothic LT Std" charset="0"/>
              </a:rPr>
              <a:t> 5</a:t>
            </a:r>
            <a:r>
              <a:rPr lang="en-US" b="1" u="sng" dirty="0" smtClean="0">
                <a:solidFill>
                  <a:schemeClr val="bg1"/>
                </a:solidFill>
                <a:latin typeface="Century Gothic" panose="020B0502020202020204" pitchFamily="34" charset="0"/>
                <a:ea typeface="Trade Gothic LT Std" charset="0"/>
                <a:cs typeface="Trade Gothic LT Std" charset="0"/>
              </a:rPr>
              <a:t>00</a:t>
            </a:r>
            <a:r>
              <a:rPr lang="en-US" b="1" u="sng" dirty="0">
                <a:solidFill>
                  <a:schemeClr val="bg1"/>
                </a:solidFill>
                <a:latin typeface="Century Gothic" panose="020B0502020202020204" pitchFamily="34" charset="0"/>
                <a:ea typeface="Trade Gothic LT Std" charset="0"/>
                <a:cs typeface="Trade Gothic LT Std" charset="0"/>
              </a:rPr>
              <a:t>/= only.</a:t>
            </a:r>
          </a:p>
        </p:txBody>
      </p:sp>
    </p:spTree>
    <p:extLst>
      <p:ext uri="{BB962C8B-B14F-4D97-AF65-F5344CB8AC3E}">
        <p14:creationId xmlns:p14="http://schemas.microsoft.com/office/powerpoint/2010/main" val="26798396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287301"/>
            <a:ext cx="10515600" cy="490909"/>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To Access Outpatient Services</a:t>
            </a:r>
            <a:endParaRPr lang="en-US" sz="2100" b="1" dirty="0">
              <a:solidFill>
                <a:srgbClr val="FF0000"/>
              </a:solidFill>
              <a:latin typeface="Trade Gothic LT Std" charset="0"/>
              <a:ea typeface="Trade Gothic LT Std" charset="0"/>
              <a:cs typeface="Trade Gothic LT Std" charset="0"/>
            </a:endParaRPr>
          </a:p>
        </p:txBody>
      </p:sp>
      <p:pic>
        <p:nvPicPr>
          <p:cNvPr id="5" name="Picture 4"/>
          <p:cNvPicPr>
            <a:picLocks noChangeAspect="1"/>
          </p:cNvPicPr>
          <p:nvPr/>
        </p:nvPicPr>
        <p:blipFill>
          <a:blip r:embed="rId2"/>
          <a:stretch>
            <a:fillRect/>
          </a:stretch>
        </p:blipFill>
        <p:spPr>
          <a:xfrm>
            <a:off x="539750" y="948264"/>
            <a:ext cx="11112500" cy="4826000"/>
          </a:xfrm>
          <a:prstGeom prst="rect">
            <a:avLst/>
          </a:prstGeom>
        </p:spPr>
      </p:pic>
      <p:sp>
        <p:nvSpPr>
          <p:cNvPr id="6" name="TextBox 5"/>
          <p:cNvSpPr txBox="1"/>
          <p:nvPr/>
        </p:nvSpPr>
        <p:spPr>
          <a:xfrm>
            <a:off x="3073400" y="1634067"/>
            <a:ext cx="8466069" cy="1477328"/>
          </a:xfrm>
          <a:prstGeom prst="rect">
            <a:avLst/>
          </a:prstGeom>
          <a:noFill/>
        </p:spPr>
        <p:txBody>
          <a:bodyPr wrap="square" rtlCol="0">
            <a:spAutoFit/>
          </a:bodyPr>
          <a:lstStyle/>
          <a:p>
            <a:r>
              <a:rPr lang="en-US" b="1" u="sng" dirty="0">
                <a:solidFill>
                  <a:schemeClr val="bg1"/>
                </a:solidFill>
                <a:latin typeface="Century Gothic" panose="020B0502020202020204" pitchFamily="34" charset="0"/>
                <a:ea typeface="Trade Gothic LT Std" charset="0"/>
                <a:cs typeface="Trade Gothic LT Std" charset="0"/>
              </a:rPr>
              <a:t>On referral from a frontline provider</a:t>
            </a:r>
          </a:p>
          <a:p>
            <a:pPr indent="-285750">
              <a:buFont typeface="Arial" charset="0"/>
              <a:buChar char="•"/>
            </a:pPr>
            <a:r>
              <a:rPr lang="en-US" dirty="0">
                <a:solidFill>
                  <a:schemeClr val="bg1"/>
                </a:solidFill>
                <a:latin typeface="Century Gothic" panose="020B0502020202020204" pitchFamily="34" charset="0"/>
                <a:ea typeface="Trade Gothic LT Std" charset="0"/>
                <a:cs typeface="Trade Gothic LT Std" charset="0"/>
              </a:rPr>
              <a:t>For the first specialist visit you may be referred in writing by a frontline provider on our panel of Medical Service Providers; </a:t>
            </a:r>
          </a:p>
          <a:p>
            <a:pPr indent="-285750">
              <a:buFont typeface="Arial" charset="0"/>
              <a:buChar char="•"/>
            </a:pPr>
            <a:r>
              <a:rPr lang="en-US" dirty="0">
                <a:solidFill>
                  <a:schemeClr val="bg1"/>
                </a:solidFill>
                <a:latin typeface="Century Gothic" panose="020B0502020202020204" pitchFamily="34" charset="0"/>
                <a:ea typeface="Trade Gothic LT Std" charset="0"/>
                <a:cs typeface="Trade Gothic LT Std" charset="0"/>
              </a:rPr>
              <a:t>The front line doctor will give you advice on the best specialist to see. You may also get in touch with us for advice. </a:t>
            </a:r>
          </a:p>
        </p:txBody>
      </p:sp>
      <p:sp>
        <p:nvSpPr>
          <p:cNvPr id="7" name="TextBox 6"/>
          <p:cNvSpPr txBox="1"/>
          <p:nvPr/>
        </p:nvSpPr>
        <p:spPr>
          <a:xfrm>
            <a:off x="3073400" y="3556000"/>
            <a:ext cx="8255000" cy="1477328"/>
          </a:xfrm>
          <a:prstGeom prst="rect">
            <a:avLst/>
          </a:prstGeom>
          <a:noFill/>
        </p:spPr>
        <p:txBody>
          <a:bodyPr wrap="square" rtlCol="0">
            <a:spAutoFit/>
          </a:bodyPr>
          <a:lstStyle/>
          <a:p>
            <a:pPr marL="285750" indent="-285750">
              <a:buFont typeface="Arial" charset="0"/>
              <a:buChar char="•"/>
            </a:pPr>
            <a:r>
              <a:rPr lang="en-US" dirty="0">
                <a:solidFill>
                  <a:schemeClr val="bg1"/>
                </a:solidFill>
                <a:latin typeface="Century Gothic" panose="020B0502020202020204" pitchFamily="34" charset="0"/>
                <a:ea typeface="Trade Gothic LT Std" charset="0"/>
                <a:cs typeface="Trade Gothic LT Std" charset="0"/>
              </a:rPr>
              <a:t>The referral form issued by the frontline doctor/GP usually acts as a guide on the procedure to be carried out and must be presented to the specialist doctor.</a:t>
            </a:r>
          </a:p>
          <a:p>
            <a:pPr marL="285750" indent="-285750">
              <a:buFont typeface="Arial" charset="0"/>
              <a:buChar char="•"/>
            </a:pPr>
            <a:r>
              <a:rPr lang="en-US" dirty="0">
                <a:solidFill>
                  <a:schemeClr val="bg1"/>
                </a:solidFill>
                <a:latin typeface="Century Gothic" panose="020B0502020202020204" pitchFamily="34" charset="0"/>
                <a:ea typeface="Trade Gothic LT Std" charset="0"/>
                <a:cs typeface="Trade Gothic LT Std" charset="0"/>
              </a:rPr>
              <a:t>Once you are issued with a Resolution Insurance referral slip, you are required to make use of the specialists in our panel of specialists</a:t>
            </a:r>
          </a:p>
        </p:txBody>
      </p:sp>
    </p:spTree>
    <p:extLst>
      <p:ext uri="{BB962C8B-B14F-4D97-AF65-F5344CB8AC3E}">
        <p14:creationId xmlns:p14="http://schemas.microsoft.com/office/powerpoint/2010/main" val="16266491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244966"/>
            <a:ext cx="10515600" cy="490909"/>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To Access Dental Services</a:t>
            </a:r>
            <a:endParaRPr lang="en-US" sz="2100" b="1" dirty="0">
              <a:solidFill>
                <a:srgbClr val="FF0000"/>
              </a:solidFill>
              <a:latin typeface="Trade Gothic LT Std" charset="0"/>
              <a:ea typeface="Trade Gothic LT Std" charset="0"/>
              <a:cs typeface="Trade Gothic LT Std" charset="0"/>
            </a:endParaRPr>
          </a:p>
        </p:txBody>
      </p:sp>
      <p:sp>
        <p:nvSpPr>
          <p:cNvPr id="5" name="TextBox 4"/>
          <p:cNvSpPr txBox="1"/>
          <p:nvPr/>
        </p:nvSpPr>
        <p:spPr>
          <a:xfrm>
            <a:off x="406400" y="793768"/>
            <a:ext cx="11155336" cy="677108"/>
          </a:xfrm>
          <a:prstGeom prst="rect">
            <a:avLst/>
          </a:prstGeom>
          <a:noFill/>
        </p:spPr>
        <p:txBody>
          <a:bodyPr wrap="square" rtlCol="0">
            <a:spAutoFit/>
          </a:bodyPr>
          <a:lstStyle/>
          <a:p>
            <a:r>
              <a:rPr lang="en-US" sz="1900" b="1" dirty="0" smtClean="0">
                <a:solidFill>
                  <a:srgbClr val="002060"/>
                </a:solidFill>
                <a:latin typeface="Trade Gothic LT Std" charset="0"/>
                <a:ea typeface="Trade Gothic LT Std" charset="0"/>
                <a:cs typeface="Trade Gothic LT Std" charset="0"/>
              </a:rPr>
              <a:t>DENTAL PLAN – (Ksh.10,000 Shared Within the outpatient benefit)</a:t>
            </a:r>
          </a:p>
          <a:p>
            <a:r>
              <a:rPr lang="en-US" sz="1900" dirty="0" smtClean="0">
                <a:solidFill>
                  <a:srgbClr val="002060"/>
                </a:solidFill>
                <a:latin typeface="Trade Gothic LT Std" charset="0"/>
                <a:ea typeface="Trade Gothic LT Std" charset="0"/>
                <a:cs typeface="Trade Gothic LT Std" charset="0"/>
              </a:rPr>
              <a:t>This cover includes the following services:</a:t>
            </a:r>
            <a:endParaRPr lang="en-US" sz="1900" dirty="0">
              <a:solidFill>
                <a:srgbClr val="002060"/>
              </a:solidFill>
              <a:latin typeface="Trade Gothic LT Std" charset="0"/>
              <a:ea typeface="Trade Gothic LT Std" charset="0"/>
              <a:cs typeface="Trade Gothic LT Std"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0599" y="1442752"/>
            <a:ext cx="7230533" cy="4381703"/>
          </a:xfrm>
          <a:prstGeom prst="rect">
            <a:avLst/>
          </a:prstGeom>
        </p:spPr>
      </p:pic>
    </p:spTree>
    <p:extLst>
      <p:ext uri="{BB962C8B-B14F-4D97-AF65-F5344CB8AC3E}">
        <p14:creationId xmlns:p14="http://schemas.microsoft.com/office/powerpoint/2010/main" val="23578967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244966"/>
            <a:ext cx="10515600" cy="490909"/>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To Access Dental Services</a:t>
            </a:r>
            <a:endParaRPr lang="en-US" sz="2100" b="1" dirty="0">
              <a:solidFill>
                <a:srgbClr val="FF0000"/>
              </a:solidFill>
              <a:latin typeface="Trade Gothic LT Std" charset="0"/>
              <a:ea typeface="Trade Gothic LT Std" charset="0"/>
              <a:cs typeface="Trade Gothic LT Std" charset="0"/>
            </a:endParaRPr>
          </a:p>
        </p:txBody>
      </p:sp>
      <p:pic>
        <p:nvPicPr>
          <p:cNvPr id="5" name="Picture 4"/>
          <p:cNvPicPr>
            <a:picLocks noChangeAspect="1"/>
          </p:cNvPicPr>
          <p:nvPr/>
        </p:nvPicPr>
        <p:blipFill>
          <a:blip r:embed="rId2"/>
          <a:stretch>
            <a:fillRect/>
          </a:stretch>
        </p:blipFill>
        <p:spPr>
          <a:xfrm>
            <a:off x="3829049" y="967317"/>
            <a:ext cx="5649801" cy="3263900"/>
          </a:xfrm>
          <a:prstGeom prst="rect">
            <a:avLst/>
          </a:prstGeom>
        </p:spPr>
      </p:pic>
      <p:sp>
        <p:nvSpPr>
          <p:cNvPr id="6" name="TextBox 5"/>
          <p:cNvSpPr txBox="1"/>
          <p:nvPr/>
        </p:nvSpPr>
        <p:spPr>
          <a:xfrm>
            <a:off x="4191000" y="1549401"/>
            <a:ext cx="5081789" cy="1754326"/>
          </a:xfrm>
          <a:prstGeom prst="rect">
            <a:avLst/>
          </a:prstGeom>
          <a:noFill/>
        </p:spPr>
        <p:txBody>
          <a:bodyPr wrap="square" rtlCol="0">
            <a:spAutoFit/>
          </a:bodyPr>
          <a:lstStyle/>
          <a:p>
            <a:pPr marL="285750" indent="-285750">
              <a:buFont typeface="Arial" charset="0"/>
              <a:buChar char="•"/>
            </a:pPr>
            <a:r>
              <a:rPr lang="en-US" dirty="0" smtClean="0">
                <a:solidFill>
                  <a:schemeClr val="bg1"/>
                </a:solidFill>
                <a:latin typeface="Trade Gothic LT Std" charset="0"/>
                <a:ea typeface="Trade Gothic LT Std" charset="0"/>
                <a:cs typeface="Trade Gothic LT Std" charset="0"/>
              </a:rPr>
              <a:t>Schedule an appointment with Dentist on the Medical Service  Providers list</a:t>
            </a:r>
          </a:p>
          <a:p>
            <a:pPr marL="285750" indent="-285750">
              <a:buFont typeface="Arial" charset="0"/>
              <a:buChar char="•"/>
            </a:pPr>
            <a:r>
              <a:rPr lang="en-US" dirty="0" smtClean="0">
                <a:solidFill>
                  <a:schemeClr val="bg1"/>
                </a:solidFill>
                <a:latin typeface="Trade Gothic LT Std" charset="0"/>
                <a:ea typeface="Trade Gothic LT Std" charset="0"/>
                <a:cs typeface="Trade Gothic LT Std" charset="0"/>
              </a:rPr>
              <a:t>Inform Resolution of date and time of appointment</a:t>
            </a:r>
          </a:p>
          <a:p>
            <a:pPr marL="285750" indent="-285750">
              <a:buFont typeface="Arial" charset="0"/>
              <a:buChar char="•"/>
            </a:pPr>
            <a:r>
              <a:rPr lang="en-US" dirty="0" smtClean="0">
                <a:solidFill>
                  <a:schemeClr val="bg1"/>
                </a:solidFill>
                <a:latin typeface="Trade Gothic LT Std" charset="0"/>
                <a:ea typeface="Trade Gothic LT Std" charset="0"/>
                <a:cs typeface="Trade Gothic LT Std" charset="0"/>
              </a:rPr>
              <a:t>Resolution will forward authorization for treatment to the provider.</a:t>
            </a:r>
            <a:endParaRPr lang="en-US" dirty="0">
              <a:solidFill>
                <a:schemeClr val="bg1"/>
              </a:solidFill>
              <a:latin typeface="Trade Gothic LT Std" charset="0"/>
              <a:ea typeface="Trade Gothic LT Std" charset="0"/>
              <a:cs typeface="Trade Gothic LT Std" charset="0"/>
            </a:endParaRPr>
          </a:p>
        </p:txBody>
      </p:sp>
      <p:pic>
        <p:nvPicPr>
          <p:cNvPr id="7" name="Picture 6"/>
          <p:cNvPicPr>
            <a:picLocks noChangeAspect="1"/>
          </p:cNvPicPr>
          <p:nvPr/>
        </p:nvPicPr>
        <p:blipFill>
          <a:blip r:embed="rId3"/>
          <a:stretch>
            <a:fillRect/>
          </a:stretch>
        </p:blipFill>
        <p:spPr>
          <a:xfrm>
            <a:off x="2011889" y="4343400"/>
            <a:ext cx="8181975" cy="1388533"/>
          </a:xfrm>
          <a:prstGeom prst="rect">
            <a:avLst/>
          </a:prstGeom>
        </p:spPr>
      </p:pic>
      <p:sp>
        <p:nvSpPr>
          <p:cNvPr id="8" name="TextBox 7"/>
          <p:cNvSpPr txBox="1"/>
          <p:nvPr/>
        </p:nvSpPr>
        <p:spPr>
          <a:xfrm>
            <a:off x="2011889" y="4343400"/>
            <a:ext cx="8033633" cy="1323439"/>
          </a:xfrm>
          <a:prstGeom prst="rect">
            <a:avLst/>
          </a:prstGeom>
          <a:noFill/>
        </p:spPr>
        <p:txBody>
          <a:bodyPr wrap="square" rtlCol="0">
            <a:spAutoFit/>
          </a:bodyPr>
          <a:lstStyle/>
          <a:p>
            <a:r>
              <a:rPr lang="en-US" sz="1600" b="1" i="1" dirty="0" smtClean="0">
                <a:solidFill>
                  <a:srgbClr val="002060"/>
                </a:solidFill>
                <a:latin typeface="Trade Gothic LT Std" charset="0"/>
                <a:ea typeface="Trade Gothic LT Std" charset="0"/>
                <a:cs typeface="Trade Gothic LT Std" charset="0"/>
              </a:rPr>
              <a:t>NOTE : One does not need to visit a frontline provider to be referred to see a dentist. However, an undertaking letter must be done by Resolution Insurance  prior to the visit advising the dentist on the members limits. </a:t>
            </a:r>
          </a:p>
          <a:p>
            <a:endParaRPr lang="en-US" sz="1600" b="1" i="1" dirty="0" smtClean="0">
              <a:solidFill>
                <a:srgbClr val="002060"/>
              </a:solidFill>
              <a:latin typeface="Trade Gothic LT Std" charset="0"/>
              <a:ea typeface="Trade Gothic LT Std" charset="0"/>
              <a:cs typeface="Trade Gothic LT Std" charset="0"/>
            </a:endParaRPr>
          </a:p>
          <a:p>
            <a:r>
              <a:rPr lang="en-US" sz="1600" b="1" i="1" dirty="0" smtClean="0">
                <a:solidFill>
                  <a:srgbClr val="002060"/>
                </a:solidFill>
                <a:latin typeface="Trade Gothic LT Std" charset="0"/>
                <a:ea typeface="Trade Gothic LT Std" charset="0"/>
                <a:cs typeface="Trade Gothic LT Std" charset="0"/>
              </a:rPr>
              <a:t>*Services available at RIL’s dental providers only.</a:t>
            </a:r>
            <a:endParaRPr lang="en-US" sz="1600" b="1" i="1" dirty="0">
              <a:solidFill>
                <a:srgbClr val="002060"/>
              </a:solidFill>
              <a:latin typeface="Trade Gothic LT Std" charset="0"/>
              <a:ea typeface="Trade Gothic LT Std" charset="0"/>
              <a:cs typeface="Trade Gothic LT Std" charset="0"/>
            </a:endParaRPr>
          </a:p>
        </p:txBody>
      </p:sp>
    </p:spTree>
    <p:extLst>
      <p:ext uri="{BB962C8B-B14F-4D97-AF65-F5344CB8AC3E}">
        <p14:creationId xmlns:p14="http://schemas.microsoft.com/office/powerpoint/2010/main" val="31513709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244966"/>
            <a:ext cx="10515600" cy="490909"/>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To Access Optical Services</a:t>
            </a:r>
            <a:endParaRPr lang="en-US" sz="2100" b="1" dirty="0">
              <a:solidFill>
                <a:srgbClr val="FF0000"/>
              </a:solidFill>
              <a:latin typeface="Trade Gothic LT Std" charset="0"/>
              <a:ea typeface="Trade Gothic LT Std" charset="0"/>
              <a:cs typeface="Trade Gothic LT Std" charset="0"/>
            </a:endParaRPr>
          </a:p>
        </p:txBody>
      </p:sp>
      <p:sp>
        <p:nvSpPr>
          <p:cNvPr id="6" name="TextBox 5"/>
          <p:cNvSpPr txBox="1"/>
          <p:nvPr/>
        </p:nvSpPr>
        <p:spPr>
          <a:xfrm>
            <a:off x="5769735" y="1210614"/>
            <a:ext cx="4919730" cy="3277820"/>
          </a:xfrm>
          <a:prstGeom prst="rect">
            <a:avLst/>
          </a:prstGeom>
          <a:noFill/>
        </p:spPr>
        <p:txBody>
          <a:bodyPr wrap="square" rtlCol="0">
            <a:spAutoFit/>
          </a:bodyPr>
          <a:lstStyle/>
          <a:p>
            <a:r>
              <a:rPr lang="en-US" sz="1900" b="1" dirty="0">
                <a:solidFill>
                  <a:srgbClr val="002060"/>
                </a:solidFill>
                <a:latin typeface="Trade Gothic LT Std" charset="0"/>
                <a:ea typeface="Trade Gothic LT Std" charset="0"/>
                <a:cs typeface="Trade Gothic LT Std" charset="0"/>
              </a:rPr>
              <a:t>Optical Plan – </a:t>
            </a:r>
            <a:r>
              <a:rPr lang="en-US" sz="1900" b="1" dirty="0" smtClean="0">
                <a:solidFill>
                  <a:srgbClr val="002060"/>
                </a:solidFill>
                <a:latin typeface="Trade Gothic LT Std" charset="0"/>
                <a:ea typeface="Trade Gothic LT Std" charset="0"/>
                <a:cs typeface="Trade Gothic LT Std" charset="0"/>
              </a:rPr>
              <a:t>Annual limit as purchased</a:t>
            </a:r>
          </a:p>
          <a:p>
            <a:r>
              <a:rPr lang="en-US" dirty="0" smtClean="0"/>
              <a:t>	</a:t>
            </a:r>
          </a:p>
          <a:p>
            <a:r>
              <a:rPr lang="en-US" sz="1900" dirty="0">
                <a:solidFill>
                  <a:srgbClr val="002060"/>
                </a:solidFill>
                <a:latin typeface="Trade Gothic LT Std" charset="0"/>
                <a:ea typeface="Trade Gothic LT Std" charset="0"/>
                <a:cs typeface="Trade Gothic LT Std" charset="0"/>
              </a:rPr>
              <a:t>This cover includes the following services:</a:t>
            </a:r>
          </a:p>
          <a:p>
            <a:pPr marL="342900" indent="-342900">
              <a:buFont typeface="Arial" charset="0"/>
              <a:buChar char="•"/>
            </a:pPr>
            <a:r>
              <a:rPr lang="en-US" sz="1900" dirty="0" smtClean="0">
                <a:solidFill>
                  <a:srgbClr val="002060"/>
                </a:solidFill>
                <a:latin typeface="Trade Gothic LT Std" charset="0"/>
                <a:ea typeface="Trade Gothic LT Std" charset="0"/>
                <a:cs typeface="Trade Gothic LT Std" charset="0"/>
              </a:rPr>
              <a:t>Routine </a:t>
            </a:r>
            <a:r>
              <a:rPr lang="en-US" sz="1900" dirty="0">
                <a:solidFill>
                  <a:srgbClr val="002060"/>
                </a:solidFill>
                <a:latin typeface="Trade Gothic LT Std" charset="0"/>
                <a:ea typeface="Trade Gothic LT Std" charset="0"/>
                <a:cs typeface="Trade Gothic LT Std" charset="0"/>
              </a:rPr>
              <a:t>optometrist consultations</a:t>
            </a:r>
          </a:p>
          <a:p>
            <a:pPr marL="342900" indent="-342900">
              <a:buFont typeface="Arial" charset="0"/>
              <a:buChar char="•"/>
            </a:pPr>
            <a:r>
              <a:rPr lang="en-US" sz="1900" dirty="0" smtClean="0">
                <a:solidFill>
                  <a:srgbClr val="002060"/>
                </a:solidFill>
                <a:latin typeface="Trade Gothic LT Std" charset="0"/>
                <a:ea typeface="Trade Gothic LT Std" charset="0"/>
                <a:cs typeface="Trade Gothic LT Std" charset="0"/>
              </a:rPr>
              <a:t>Eye </a:t>
            </a:r>
            <a:r>
              <a:rPr lang="en-US" sz="1900" dirty="0">
                <a:solidFill>
                  <a:srgbClr val="002060"/>
                </a:solidFill>
                <a:latin typeface="Trade Gothic LT Std" charset="0"/>
                <a:ea typeface="Trade Gothic LT Std" charset="0"/>
                <a:cs typeface="Trade Gothic LT Std" charset="0"/>
              </a:rPr>
              <a:t>examinations, </a:t>
            </a:r>
            <a:r>
              <a:rPr lang="en-US" sz="1900" dirty="0" smtClean="0">
                <a:solidFill>
                  <a:srgbClr val="002060"/>
                </a:solidFill>
                <a:latin typeface="Trade Gothic LT Std" charset="0"/>
                <a:ea typeface="Trade Gothic LT Std" charset="0"/>
                <a:cs typeface="Trade Gothic LT Std" charset="0"/>
              </a:rPr>
              <a:t>spectacles, frames </a:t>
            </a:r>
            <a:r>
              <a:rPr lang="en-US" sz="1900" dirty="0">
                <a:solidFill>
                  <a:srgbClr val="002060"/>
                </a:solidFill>
                <a:latin typeface="Trade Gothic LT Std" charset="0"/>
                <a:ea typeface="Trade Gothic LT Std" charset="0"/>
                <a:cs typeface="Trade Gothic LT Std" charset="0"/>
              </a:rPr>
              <a:t>and contact lenses.</a:t>
            </a:r>
          </a:p>
          <a:p>
            <a:pPr marL="342900" indent="-342900">
              <a:buFont typeface="Arial" charset="0"/>
              <a:buChar char="•"/>
            </a:pPr>
            <a:r>
              <a:rPr lang="en-US" sz="1900" dirty="0" smtClean="0">
                <a:solidFill>
                  <a:srgbClr val="002060"/>
                </a:solidFill>
                <a:latin typeface="Trade Gothic LT Std" charset="0"/>
                <a:ea typeface="Trade Gothic LT Std" charset="0"/>
                <a:cs typeface="Trade Gothic LT Std" charset="0"/>
              </a:rPr>
              <a:t>Prescription </a:t>
            </a:r>
            <a:r>
              <a:rPr lang="en-US" sz="1900" dirty="0">
                <a:solidFill>
                  <a:srgbClr val="002060"/>
                </a:solidFill>
                <a:latin typeface="Trade Gothic LT Std" charset="0"/>
                <a:ea typeface="Trade Gothic LT Std" charset="0"/>
                <a:cs typeface="Trade Gothic LT Std" charset="0"/>
              </a:rPr>
              <a:t>of frames</a:t>
            </a:r>
          </a:p>
          <a:p>
            <a:pPr marL="342900" indent="-342900">
              <a:buFont typeface="Arial" charset="0"/>
              <a:buChar char="•"/>
            </a:pPr>
            <a:r>
              <a:rPr lang="en-US" sz="1900" dirty="0" smtClean="0">
                <a:solidFill>
                  <a:srgbClr val="002060"/>
                </a:solidFill>
                <a:latin typeface="Trade Gothic LT Std" charset="0"/>
                <a:ea typeface="Trade Gothic LT Std" charset="0"/>
                <a:cs typeface="Trade Gothic LT Std" charset="0"/>
              </a:rPr>
              <a:t>Prescribed </a:t>
            </a:r>
            <a:r>
              <a:rPr lang="en-US" sz="1900" dirty="0">
                <a:solidFill>
                  <a:srgbClr val="002060"/>
                </a:solidFill>
                <a:latin typeface="Trade Gothic LT Std" charset="0"/>
                <a:ea typeface="Trade Gothic LT Std" charset="0"/>
                <a:cs typeface="Trade Gothic LT Std" charset="0"/>
              </a:rPr>
              <a:t>lenses </a:t>
            </a:r>
            <a:r>
              <a:rPr lang="en-US" sz="1900" dirty="0" smtClean="0">
                <a:solidFill>
                  <a:srgbClr val="002060"/>
                </a:solidFill>
                <a:latin typeface="Trade Gothic LT Std" charset="0"/>
                <a:ea typeface="Trade Gothic LT Std" charset="0"/>
                <a:cs typeface="Trade Gothic LT Std" charset="0"/>
              </a:rPr>
              <a:t>and replacement </a:t>
            </a:r>
            <a:r>
              <a:rPr lang="en-US" sz="1900" dirty="0">
                <a:solidFill>
                  <a:srgbClr val="002060"/>
                </a:solidFill>
                <a:latin typeface="Trade Gothic LT Std" charset="0"/>
                <a:ea typeface="Trade Gothic LT Std" charset="0"/>
                <a:cs typeface="Trade Gothic LT Std" charset="0"/>
              </a:rPr>
              <a:t>of lenses</a:t>
            </a:r>
          </a:p>
          <a:p>
            <a:pPr marL="342900" indent="-342900">
              <a:buFont typeface="Arial" charset="0"/>
              <a:buChar char="•"/>
            </a:pPr>
            <a:r>
              <a:rPr lang="en-US" sz="1900" dirty="0" smtClean="0">
                <a:solidFill>
                  <a:srgbClr val="002060"/>
                </a:solidFill>
                <a:latin typeface="Trade Gothic LT Std" charset="0"/>
                <a:ea typeface="Trade Gothic LT Std" charset="0"/>
                <a:cs typeface="Trade Gothic LT Std" charset="0"/>
              </a:rPr>
              <a:t>Optical </a:t>
            </a:r>
            <a:r>
              <a:rPr lang="en-US" sz="1900" dirty="0">
                <a:solidFill>
                  <a:srgbClr val="002060"/>
                </a:solidFill>
                <a:latin typeface="Trade Gothic LT Std" charset="0"/>
                <a:ea typeface="Trade Gothic LT Std" charset="0"/>
                <a:cs typeface="Trade Gothic LT Std" charset="0"/>
              </a:rPr>
              <a:t>Prescription</a:t>
            </a:r>
          </a:p>
          <a:p>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368" y="1556354"/>
            <a:ext cx="3451539" cy="3622522"/>
          </a:xfrm>
          <a:prstGeom prst="rect">
            <a:avLst/>
          </a:prstGeom>
        </p:spPr>
      </p:pic>
    </p:spTree>
    <p:extLst>
      <p:ext uri="{BB962C8B-B14F-4D97-AF65-F5344CB8AC3E}">
        <p14:creationId xmlns:p14="http://schemas.microsoft.com/office/powerpoint/2010/main" val="35166930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244966"/>
            <a:ext cx="10515600" cy="490909"/>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To Access Optical Services</a:t>
            </a:r>
            <a:endParaRPr lang="en-US" sz="2100" b="1" dirty="0">
              <a:solidFill>
                <a:srgbClr val="FF0000"/>
              </a:solidFill>
              <a:latin typeface="Trade Gothic LT Std" charset="0"/>
              <a:ea typeface="Trade Gothic LT Std" charset="0"/>
              <a:cs typeface="Trade Gothic LT Std" charset="0"/>
            </a:endParaRPr>
          </a:p>
        </p:txBody>
      </p:sp>
      <p:sp>
        <p:nvSpPr>
          <p:cNvPr id="6" name="TextBox 5"/>
          <p:cNvSpPr txBox="1"/>
          <p:nvPr/>
        </p:nvSpPr>
        <p:spPr>
          <a:xfrm>
            <a:off x="5113867" y="1337733"/>
            <a:ext cx="6366933" cy="2693045"/>
          </a:xfrm>
          <a:prstGeom prst="rect">
            <a:avLst/>
          </a:prstGeom>
          <a:noFill/>
        </p:spPr>
        <p:txBody>
          <a:bodyPr wrap="square" rtlCol="0">
            <a:spAutoFit/>
          </a:bodyPr>
          <a:lstStyle/>
          <a:p>
            <a:r>
              <a:rPr lang="en-US" sz="1900" b="1" dirty="0">
                <a:solidFill>
                  <a:srgbClr val="002060"/>
                </a:solidFill>
                <a:latin typeface="Trade Gothic LT Std" charset="0"/>
                <a:ea typeface="Trade Gothic LT Std" charset="0"/>
                <a:cs typeface="Trade Gothic LT Std" charset="0"/>
              </a:rPr>
              <a:t>How to Access Optical Services</a:t>
            </a:r>
          </a:p>
          <a:p>
            <a:r>
              <a:rPr lang="en-US" dirty="0" smtClean="0"/>
              <a:t>	</a:t>
            </a:r>
          </a:p>
          <a:p>
            <a:pPr marL="342900" indent="-342900">
              <a:buFont typeface="Arial" charset="0"/>
              <a:buChar char="•"/>
            </a:pPr>
            <a:r>
              <a:rPr lang="en-US" sz="1900" dirty="0">
                <a:solidFill>
                  <a:srgbClr val="002060"/>
                </a:solidFill>
                <a:latin typeface="Trade Gothic LT Std" charset="0"/>
                <a:ea typeface="Trade Gothic LT Std" charset="0"/>
                <a:cs typeface="Trade Gothic LT Std" charset="0"/>
              </a:rPr>
              <a:t>Visit  any optician on the providers’ list</a:t>
            </a:r>
          </a:p>
          <a:p>
            <a:pPr marL="342900" indent="-342900">
              <a:buFont typeface="Arial" charset="0"/>
              <a:buChar char="•"/>
            </a:pPr>
            <a:r>
              <a:rPr lang="en-US" sz="1900" dirty="0">
                <a:solidFill>
                  <a:srgbClr val="002060"/>
                </a:solidFill>
                <a:latin typeface="Trade Gothic LT Std" charset="0"/>
                <a:ea typeface="Trade Gothic LT Std" charset="0"/>
                <a:cs typeface="Trade Gothic LT Std" charset="0"/>
              </a:rPr>
              <a:t>Complete a claim form</a:t>
            </a:r>
          </a:p>
          <a:p>
            <a:pPr marL="342900" indent="-342900">
              <a:buFont typeface="Arial" charset="0"/>
              <a:buChar char="•"/>
            </a:pPr>
            <a:r>
              <a:rPr lang="en-US" sz="1900" dirty="0">
                <a:solidFill>
                  <a:srgbClr val="002060"/>
                </a:solidFill>
                <a:latin typeface="Trade Gothic LT Std" charset="0"/>
                <a:ea typeface="Trade Gothic LT Std" charset="0"/>
                <a:cs typeface="Trade Gothic LT Std" charset="0"/>
              </a:rPr>
              <a:t>Details will be faxed by the optician to Resolution Health who will then authorize for the same.</a:t>
            </a:r>
          </a:p>
          <a:p>
            <a:pPr marL="342900" indent="-342900">
              <a:buFont typeface="Arial" charset="0"/>
              <a:buChar char="•"/>
            </a:pPr>
            <a:r>
              <a:rPr lang="en-US" sz="1900" dirty="0">
                <a:solidFill>
                  <a:srgbClr val="002060"/>
                </a:solidFill>
                <a:latin typeface="Trade Gothic LT Std" charset="0"/>
                <a:ea typeface="Trade Gothic LT Std" charset="0"/>
                <a:cs typeface="Trade Gothic LT Std" charset="0"/>
              </a:rPr>
              <a:t>Optician will contact member on when to collect spectacles/lenses</a:t>
            </a:r>
          </a:p>
          <a:p>
            <a:endParaRPr lang="en-US" dirty="0"/>
          </a:p>
        </p:txBody>
      </p:sp>
      <p:sp>
        <p:nvSpPr>
          <p:cNvPr id="8" name="TextBox 7"/>
          <p:cNvSpPr txBox="1"/>
          <p:nvPr/>
        </p:nvSpPr>
        <p:spPr>
          <a:xfrm>
            <a:off x="5130800" y="4292600"/>
            <a:ext cx="6028267" cy="1231106"/>
          </a:xfrm>
          <a:prstGeom prst="rect">
            <a:avLst/>
          </a:prstGeom>
          <a:noFill/>
        </p:spPr>
        <p:txBody>
          <a:bodyPr wrap="square" rtlCol="0">
            <a:spAutoFit/>
          </a:bodyPr>
          <a:lstStyle/>
          <a:p>
            <a:r>
              <a:rPr lang="en-US" sz="1400" b="1" i="1" dirty="0">
                <a:solidFill>
                  <a:srgbClr val="002060"/>
                </a:solidFill>
                <a:latin typeface="Trade Gothic LT Std" charset="0"/>
                <a:ea typeface="Trade Gothic LT Std" charset="0"/>
                <a:cs typeface="Trade Gothic LT Std" charset="0"/>
              </a:rPr>
              <a:t>NOTE- One does not need to visit a frontline provider to be referred to see an Optician. </a:t>
            </a:r>
          </a:p>
          <a:p>
            <a:endParaRPr lang="en-US" sz="1400" b="1" i="1" dirty="0">
              <a:solidFill>
                <a:srgbClr val="002060"/>
              </a:solidFill>
              <a:latin typeface="Trade Gothic LT Std" charset="0"/>
              <a:ea typeface="Trade Gothic LT Std" charset="0"/>
              <a:cs typeface="Trade Gothic LT Std" charset="0"/>
            </a:endParaRPr>
          </a:p>
          <a:p>
            <a:r>
              <a:rPr lang="en-US" sz="1400" b="1" i="1" dirty="0">
                <a:solidFill>
                  <a:srgbClr val="002060"/>
                </a:solidFill>
                <a:latin typeface="Trade Gothic LT Std" charset="0"/>
                <a:ea typeface="Trade Gothic LT Std" charset="0"/>
                <a:cs typeface="Trade Gothic LT Std" charset="0"/>
              </a:rPr>
              <a:t>*Services available at RIL’s Optical providers only. </a:t>
            </a:r>
          </a:p>
          <a:p>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035" y="1931831"/>
            <a:ext cx="3477296" cy="2781838"/>
          </a:xfrm>
          <a:prstGeom prst="rect">
            <a:avLst/>
          </a:prstGeom>
        </p:spPr>
      </p:pic>
    </p:spTree>
    <p:extLst>
      <p:ext uri="{BB962C8B-B14F-4D97-AF65-F5344CB8AC3E}">
        <p14:creationId xmlns:p14="http://schemas.microsoft.com/office/powerpoint/2010/main" val="16736835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487" y="1"/>
            <a:ext cx="9837313" cy="770021"/>
          </a:xfrm>
        </p:spPr>
        <p:txBody>
          <a:bodyPr>
            <a:normAutofit/>
          </a:bodyPr>
          <a:lstStyle/>
          <a:p>
            <a:r>
              <a:rPr lang="en-US" sz="2800" b="1" dirty="0">
                <a:solidFill>
                  <a:srgbClr val="FF0000"/>
                </a:solidFill>
                <a:latin typeface="Century Gothic" panose="020B0502020202020204" pitchFamily="34" charset="0"/>
              </a:rPr>
              <a:t>Value Added Benefits</a:t>
            </a:r>
          </a:p>
        </p:txBody>
      </p:sp>
      <p:sp>
        <p:nvSpPr>
          <p:cNvPr id="3" name="Content Placeholder 2"/>
          <p:cNvSpPr>
            <a:spLocks noGrp="1"/>
          </p:cNvSpPr>
          <p:nvPr>
            <p:ph idx="1"/>
          </p:nvPr>
        </p:nvSpPr>
        <p:spPr>
          <a:xfrm>
            <a:off x="0" y="770021"/>
            <a:ext cx="12191999" cy="5198000"/>
          </a:xfrm>
        </p:spPr>
        <p:txBody>
          <a:bodyPr>
            <a:normAutofit lnSpcReduction="10000"/>
          </a:bodyPr>
          <a:lstStyle/>
          <a:p>
            <a:pPr>
              <a:defRPr/>
            </a:pPr>
            <a:r>
              <a:rPr lang="en-US" sz="2100" b="1" dirty="0">
                <a:solidFill>
                  <a:srgbClr val="002060"/>
                </a:solidFill>
                <a:latin typeface="Century Gothic" panose="020B0502020202020204" pitchFamily="34" charset="0"/>
              </a:rPr>
              <a:t>Disease Management </a:t>
            </a:r>
            <a:r>
              <a:rPr lang="en-US" sz="2100" b="1" dirty="0" smtClean="0">
                <a:solidFill>
                  <a:srgbClr val="002060"/>
                </a:solidFill>
                <a:latin typeface="Century Gothic" panose="020B0502020202020204" pitchFamily="34" charset="0"/>
              </a:rPr>
              <a:t>Program </a:t>
            </a:r>
          </a:p>
          <a:p>
            <a:pPr marL="0" indent="0">
              <a:buNone/>
            </a:pPr>
            <a:r>
              <a:rPr lang="en-US" altLang="en-US" sz="2100" dirty="0" smtClean="0">
                <a:solidFill>
                  <a:srgbClr val="002060"/>
                </a:solidFill>
                <a:latin typeface="Century Gothic" panose="020B0502020202020204" pitchFamily="34" charset="0"/>
              </a:rPr>
              <a:t>Proactive management and follow up of clients with chronic conditions </a:t>
            </a:r>
          </a:p>
          <a:p>
            <a:pPr marL="0" indent="0">
              <a:buNone/>
            </a:pPr>
            <a:r>
              <a:rPr lang="en-US" sz="2100" dirty="0" smtClean="0">
                <a:solidFill>
                  <a:srgbClr val="002060"/>
                </a:solidFill>
                <a:latin typeface="Century Gothic" panose="020B0502020202020204" pitchFamily="34" charset="0"/>
              </a:rPr>
              <a:t>Benefits </a:t>
            </a:r>
          </a:p>
          <a:p>
            <a:pPr>
              <a:buFont typeface="Wingdings" panose="05000000000000000000" pitchFamily="2" charset="2"/>
              <a:buChar char="ü"/>
            </a:pPr>
            <a:r>
              <a:rPr lang="en-US" sz="2100" i="1" dirty="0" smtClean="0">
                <a:solidFill>
                  <a:srgbClr val="002060"/>
                </a:solidFill>
                <a:latin typeface="Century Gothic" panose="020B0502020202020204" pitchFamily="34" charset="0"/>
              </a:rPr>
              <a:t>Enhance self management and   compliance.</a:t>
            </a:r>
          </a:p>
          <a:p>
            <a:pPr>
              <a:buFont typeface="Wingdings" panose="05000000000000000000" pitchFamily="2" charset="2"/>
              <a:buChar char="ü"/>
            </a:pPr>
            <a:r>
              <a:rPr lang="en-US" sz="2100" i="1" dirty="0" smtClean="0">
                <a:solidFill>
                  <a:srgbClr val="002060"/>
                </a:solidFill>
                <a:latin typeface="Century Gothic" panose="020B0502020202020204" pitchFamily="34" charset="0"/>
              </a:rPr>
              <a:t>Improve and maintain quality of life</a:t>
            </a:r>
          </a:p>
          <a:p>
            <a:pPr>
              <a:buFont typeface="Wingdings" panose="05000000000000000000" pitchFamily="2" charset="2"/>
              <a:buChar char="ü"/>
            </a:pPr>
            <a:r>
              <a:rPr lang="en-US" sz="2100" i="1" dirty="0" smtClean="0">
                <a:solidFill>
                  <a:srgbClr val="002060"/>
                </a:solidFill>
                <a:latin typeface="Century Gothic" panose="020B0502020202020204" pitchFamily="34" charset="0"/>
              </a:rPr>
              <a:t>Improve treatment outcomes and  recovery.</a:t>
            </a:r>
          </a:p>
          <a:p>
            <a:pPr>
              <a:buFont typeface="Wingdings" panose="05000000000000000000" pitchFamily="2" charset="2"/>
              <a:buChar char="ü"/>
            </a:pPr>
            <a:r>
              <a:rPr lang="en-US" sz="2100" i="1" dirty="0" smtClean="0">
                <a:solidFill>
                  <a:srgbClr val="002060"/>
                </a:solidFill>
                <a:latin typeface="Century Gothic" panose="020B0502020202020204" pitchFamily="34" charset="0"/>
              </a:rPr>
              <a:t>Prevent disease progression and complications </a:t>
            </a:r>
          </a:p>
          <a:p>
            <a:pPr>
              <a:buFont typeface="Wingdings" panose="05000000000000000000" pitchFamily="2" charset="2"/>
              <a:buChar char="ü"/>
            </a:pPr>
            <a:r>
              <a:rPr lang="en-US" sz="2100" i="1" dirty="0" smtClean="0">
                <a:solidFill>
                  <a:srgbClr val="002060"/>
                </a:solidFill>
                <a:latin typeface="Century Gothic" panose="020B0502020202020204" pitchFamily="34" charset="0"/>
              </a:rPr>
              <a:t>Optimize benefits with improved health outcome. </a:t>
            </a:r>
            <a:endParaRPr lang="en-GB" sz="2100" i="1" dirty="0" smtClean="0">
              <a:solidFill>
                <a:srgbClr val="002060"/>
              </a:solidFill>
              <a:latin typeface="Century Gothic" panose="020B0502020202020204" pitchFamily="34" charset="0"/>
            </a:endParaRPr>
          </a:p>
          <a:p>
            <a:pPr marL="0" indent="0">
              <a:buNone/>
              <a:defRPr/>
            </a:pPr>
            <a:endParaRPr lang="en-US" sz="2100" dirty="0">
              <a:solidFill>
                <a:srgbClr val="002060"/>
              </a:solidFill>
              <a:latin typeface="Trebuchet MS" panose="020B0603020202020204" pitchFamily="34" charset="0"/>
            </a:endParaRPr>
          </a:p>
          <a:p>
            <a:pPr>
              <a:defRPr/>
            </a:pPr>
            <a:r>
              <a:rPr lang="en-US" sz="2100" b="1" dirty="0" smtClean="0">
                <a:solidFill>
                  <a:srgbClr val="002060"/>
                </a:solidFill>
                <a:latin typeface="Century Gothic" panose="020B0502020202020204" pitchFamily="34" charset="0"/>
              </a:rPr>
              <a:t>Health </a:t>
            </a:r>
            <a:r>
              <a:rPr lang="en-US" sz="2100" b="1" dirty="0">
                <a:solidFill>
                  <a:srgbClr val="002060"/>
                </a:solidFill>
                <a:latin typeface="Century Gothic" panose="020B0502020202020204" pitchFamily="34" charset="0"/>
              </a:rPr>
              <a:t>talks on various </a:t>
            </a:r>
            <a:r>
              <a:rPr lang="en-US" sz="2100" b="1" dirty="0" smtClean="0">
                <a:solidFill>
                  <a:srgbClr val="002060"/>
                </a:solidFill>
                <a:latin typeface="Century Gothic" panose="020B0502020202020204" pitchFamily="34" charset="0"/>
              </a:rPr>
              <a:t>topics </a:t>
            </a:r>
          </a:p>
          <a:p>
            <a:pPr>
              <a:defRPr/>
            </a:pPr>
            <a:endParaRPr lang="en-US" sz="2100" dirty="0">
              <a:solidFill>
                <a:srgbClr val="002060"/>
              </a:solidFill>
              <a:latin typeface="Trebuchet MS" panose="020B0603020202020204" pitchFamily="34" charset="0"/>
            </a:endParaRPr>
          </a:p>
          <a:p>
            <a:pPr>
              <a:defRPr/>
            </a:pPr>
            <a:endParaRPr lang="en-US" sz="2100" dirty="0" smtClean="0">
              <a:solidFill>
                <a:srgbClr val="002060"/>
              </a:solidFill>
              <a:latin typeface="Trebuchet MS" panose="020B0603020202020204" pitchFamily="34" charset="0"/>
            </a:endParaRPr>
          </a:p>
          <a:p>
            <a:pPr>
              <a:defRPr/>
            </a:pPr>
            <a:r>
              <a:rPr lang="en-US" sz="2100" b="1" dirty="0" smtClean="0">
                <a:solidFill>
                  <a:srgbClr val="002060"/>
                </a:solidFill>
                <a:latin typeface="Century Gothic" panose="020B0502020202020204" pitchFamily="34" charset="0"/>
              </a:rPr>
              <a:t>Quarterly </a:t>
            </a:r>
            <a:r>
              <a:rPr lang="en-US" sz="2100" b="1" dirty="0">
                <a:solidFill>
                  <a:srgbClr val="002060"/>
                </a:solidFill>
                <a:latin typeface="Century Gothic" panose="020B0502020202020204" pitchFamily="34" charset="0"/>
              </a:rPr>
              <a:t>utilization </a:t>
            </a:r>
            <a:r>
              <a:rPr lang="en-US" sz="2100" b="1" dirty="0" smtClean="0">
                <a:solidFill>
                  <a:srgbClr val="002060"/>
                </a:solidFill>
                <a:latin typeface="Century Gothic" panose="020B0502020202020204" pitchFamily="34" charset="0"/>
              </a:rPr>
              <a:t>reports </a:t>
            </a:r>
            <a:endParaRPr lang="en-US" dirty="0"/>
          </a:p>
        </p:txBody>
      </p:sp>
      <p:pic>
        <p:nvPicPr>
          <p:cNvPr id="5" name="Picture 4"/>
          <p:cNvPicPr>
            <a:picLocks noChangeAspect="1"/>
          </p:cNvPicPr>
          <p:nvPr/>
        </p:nvPicPr>
        <p:blipFill>
          <a:blip r:embed="rId2"/>
          <a:stretch>
            <a:fillRect/>
          </a:stretch>
        </p:blipFill>
        <p:spPr>
          <a:xfrm>
            <a:off x="9878096" y="699792"/>
            <a:ext cx="2021983" cy="1253240"/>
          </a:xfrm>
          <a:prstGeom prst="rect">
            <a:avLst/>
          </a:prstGeom>
        </p:spPr>
      </p:pic>
      <p:pic>
        <p:nvPicPr>
          <p:cNvPr id="8" name="Picture 7"/>
          <p:cNvPicPr>
            <a:picLocks noChangeAspect="1"/>
          </p:cNvPicPr>
          <p:nvPr/>
        </p:nvPicPr>
        <p:blipFill>
          <a:blip r:embed="rId3"/>
          <a:stretch>
            <a:fillRect/>
          </a:stretch>
        </p:blipFill>
        <p:spPr>
          <a:xfrm>
            <a:off x="9450946" y="3180067"/>
            <a:ext cx="2810351" cy="1580861"/>
          </a:xfrm>
          <a:prstGeom prst="rect">
            <a:avLst/>
          </a:prstGeom>
        </p:spPr>
      </p:pic>
      <p:pic>
        <p:nvPicPr>
          <p:cNvPr id="9" name="Picture 8"/>
          <p:cNvPicPr>
            <a:picLocks noChangeAspect="1"/>
          </p:cNvPicPr>
          <p:nvPr/>
        </p:nvPicPr>
        <p:blipFill>
          <a:blip r:embed="rId4"/>
          <a:stretch>
            <a:fillRect/>
          </a:stretch>
        </p:blipFill>
        <p:spPr>
          <a:xfrm>
            <a:off x="9414456" y="4958998"/>
            <a:ext cx="2682912" cy="990280"/>
          </a:xfrm>
          <a:prstGeom prst="rect">
            <a:avLst/>
          </a:prstGeom>
        </p:spPr>
      </p:pic>
    </p:spTree>
    <p:extLst>
      <p:ext uri="{BB962C8B-B14F-4D97-AF65-F5344CB8AC3E}">
        <p14:creationId xmlns:p14="http://schemas.microsoft.com/office/powerpoint/2010/main" val="38541825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724395"/>
            <a:ext cx="10515600" cy="966293"/>
          </a:xfrm>
        </p:spPr>
        <p:txBody>
          <a:bodyPr>
            <a:normAutofit fontScale="90000"/>
          </a:bodyPr>
          <a:lstStyle/>
          <a:p>
            <a:r>
              <a:rPr lang="en-US" sz="3600" dirty="0" smtClean="0">
                <a:solidFill>
                  <a:srgbClr val="FF0000"/>
                </a:solidFill>
                <a:latin typeface="Berlin Sans FB Demi" panose="020E0802020502020306" pitchFamily="34" charset="0"/>
              </a:rPr>
              <a:t/>
            </a:r>
            <a:br>
              <a:rPr lang="en-US" sz="3600" dirty="0" smtClean="0">
                <a:solidFill>
                  <a:srgbClr val="FF0000"/>
                </a:solidFill>
                <a:latin typeface="Berlin Sans FB Demi" panose="020E0802020502020306" pitchFamily="34" charset="0"/>
              </a:rPr>
            </a:br>
            <a:r>
              <a:rPr lang="en-US" sz="3600" dirty="0" smtClean="0">
                <a:solidFill>
                  <a:srgbClr val="FF0000"/>
                </a:solidFill>
                <a:latin typeface="Berlin Sans FB Demi" panose="020E0802020502020306" pitchFamily="34" charset="0"/>
              </a:rPr>
              <a:t>PREMIUM FINANCING</a:t>
            </a:r>
            <a:endParaRPr lang="en-US" sz="3600" dirty="0">
              <a:solidFill>
                <a:srgbClr val="FF0000"/>
              </a:solidFill>
              <a:latin typeface="Berlin Sans FB Demi" panose="020E0802020502020306" pitchFamily="34" charset="0"/>
            </a:endParaRPr>
          </a:p>
        </p:txBody>
      </p:sp>
      <p:sp>
        <p:nvSpPr>
          <p:cNvPr id="5" name="Content Placeholder 4"/>
          <p:cNvSpPr>
            <a:spLocks noGrp="1"/>
          </p:cNvSpPr>
          <p:nvPr>
            <p:ph idx="1"/>
          </p:nvPr>
        </p:nvSpPr>
        <p:spPr/>
        <p:txBody>
          <a:bodyPr>
            <a:normAutofit/>
          </a:bodyPr>
          <a:lstStyle/>
          <a:p>
            <a:pPr marL="0" indent="0">
              <a:buNone/>
            </a:pPr>
            <a:r>
              <a:rPr lang="en-US" sz="4000" dirty="0" smtClean="0">
                <a:latin typeface="Berlin Sans FB" panose="020E0602020502020306" pitchFamily="34" charset="0"/>
              </a:rPr>
              <a:t>Insurance Premium Finance provides an alternative option for payment of premiums for both Medical and General business. It allows for the lump sum of insurance premiums to be spread over monthly instalments.</a:t>
            </a:r>
            <a:endParaRPr lang="en-US" sz="4000" dirty="0">
              <a:latin typeface="Berlin Sans FB" panose="020E0602020502020306" pitchFamily="34" charset="0"/>
            </a:endParaRPr>
          </a:p>
        </p:txBody>
      </p:sp>
    </p:spTree>
    <p:extLst>
      <p:ext uri="{BB962C8B-B14F-4D97-AF65-F5344CB8AC3E}">
        <p14:creationId xmlns:p14="http://schemas.microsoft.com/office/powerpoint/2010/main" val="10032884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solidFill>
                  <a:srgbClr val="FF0000"/>
                </a:solidFill>
                <a:latin typeface="Berlin Sans FB Demi" panose="020E0802020502020306" pitchFamily="34" charset="0"/>
              </a:rPr>
              <a:t>Benefits of IPF</a:t>
            </a:r>
            <a:endParaRPr lang="en-US" sz="4800" dirty="0">
              <a:solidFill>
                <a:srgbClr val="FF0000"/>
              </a:solidFill>
              <a:latin typeface="Berlin Sans FB Demi" panose="020E0802020502020306" pitchFamily="34" charset="0"/>
            </a:endParaRPr>
          </a:p>
        </p:txBody>
      </p:sp>
      <p:sp>
        <p:nvSpPr>
          <p:cNvPr id="3" name="Content Placeholder 2"/>
          <p:cNvSpPr>
            <a:spLocks noGrp="1"/>
          </p:cNvSpPr>
          <p:nvPr>
            <p:ph idx="1"/>
          </p:nvPr>
        </p:nvSpPr>
        <p:spPr/>
        <p:txBody>
          <a:bodyPr/>
          <a:lstStyle/>
          <a:p>
            <a:r>
              <a:rPr lang="en-US" dirty="0" smtClean="0">
                <a:latin typeface="Berlin Sans FB" panose="020E0602020502020306" pitchFamily="34" charset="0"/>
              </a:rPr>
              <a:t>Flexible repayments – from 2 to 10 months </a:t>
            </a:r>
          </a:p>
          <a:p>
            <a:r>
              <a:rPr lang="en-US" dirty="0" smtClean="0">
                <a:latin typeface="Berlin Sans FB" panose="020E0602020502020306" pitchFamily="34" charset="0"/>
              </a:rPr>
              <a:t>Cover benefits start immediately with the first payment.</a:t>
            </a:r>
          </a:p>
          <a:p>
            <a:r>
              <a:rPr lang="en-US" dirty="0" smtClean="0">
                <a:latin typeface="Berlin Sans FB" panose="020E0602020502020306" pitchFamily="34" charset="0"/>
              </a:rPr>
              <a:t>We finance the full premium</a:t>
            </a:r>
          </a:p>
          <a:p>
            <a:r>
              <a:rPr lang="en-US" dirty="0" smtClean="0">
                <a:latin typeface="Berlin Sans FB" panose="020E0602020502020306" pitchFamily="34" charset="0"/>
              </a:rPr>
              <a:t>Flexible repayments by </a:t>
            </a:r>
            <a:r>
              <a:rPr lang="en-US" dirty="0" err="1" smtClean="0">
                <a:latin typeface="Berlin Sans FB" panose="020E0602020502020306" pitchFamily="34" charset="0"/>
              </a:rPr>
              <a:t>cheque</a:t>
            </a:r>
            <a:r>
              <a:rPr lang="en-US" dirty="0" smtClean="0">
                <a:latin typeface="Berlin Sans FB" panose="020E0602020502020306" pitchFamily="34" charset="0"/>
              </a:rPr>
              <a:t> or monthly direct debit (DDA)</a:t>
            </a:r>
          </a:p>
          <a:p>
            <a:r>
              <a:rPr lang="en-US" dirty="0" smtClean="0">
                <a:latin typeface="Berlin Sans FB" panose="020E0602020502020306" pitchFamily="34" charset="0"/>
              </a:rPr>
              <a:t>Frees up client’s business cash flow</a:t>
            </a:r>
          </a:p>
          <a:p>
            <a:r>
              <a:rPr lang="en-GB" dirty="0">
                <a:latin typeface="Berlin Sans FB" panose="020E0602020502020306" pitchFamily="34" charset="0"/>
              </a:rPr>
              <a:t>We finance all classes of Non Life Insurance </a:t>
            </a:r>
            <a:r>
              <a:rPr lang="en-GB" dirty="0" err="1">
                <a:latin typeface="Berlin Sans FB" panose="020E0602020502020306" pitchFamily="34" charset="0"/>
              </a:rPr>
              <a:t>i.e</a:t>
            </a:r>
            <a:r>
              <a:rPr lang="en-GB" dirty="0">
                <a:latin typeface="Berlin Sans FB" panose="020E0602020502020306" pitchFamily="34" charset="0"/>
              </a:rPr>
              <a:t> Medical and General </a:t>
            </a:r>
            <a:r>
              <a:rPr lang="en-GB" dirty="0" smtClean="0">
                <a:latin typeface="Berlin Sans FB" panose="020E0602020502020306" pitchFamily="34" charset="0"/>
              </a:rPr>
              <a:t>Business</a:t>
            </a:r>
            <a:endParaRPr lang="en-GB" dirty="0">
              <a:latin typeface="Berlin Sans FB" panose="020E0602020502020306" pitchFamily="34" charset="0"/>
            </a:endParaRPr>
          </a:p>
          <a:p>
            <a:endParaRPr lang="en-US" dirty="0" smtClean="0">
              <a:latin typeface="Berlin Sans FB" panose="020E0602020502020306" pitchFamily="34" charset="0"/>
            </a:endParaRPr>
          </a:p>
          <a:p>
            <a:endParaRPr lang="en-US" dirty="0">
              <a:solidFill>
                <a:srgbClr val="FFC000"/>
              </a:solidFill>
            </a:endParaRPr>
          </a:p>
          <a:p>
            <a:endParaRPr lang="en-US" dirty="0" smtClean="0">
              <a:solidFill>
                <a:srgbClr val="FFC000"/>
              </a:solidFill>
            </a:endParaRPr>
          </a:p>
        </p:txBody>
      </p:sp>
    </p:spTree>
    <p:extLst>
      <p:ext uri="{BB962C8B-B14F-4D97-AF65-F5344CB8AC3E}">
        <p14:creationId xmlns:p14="http://schemas.microsoft.com/office/powerpoint/2010/main" val="40260102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547" y="287301"/>
            <a:ext cx="10515600" cy="490909"/>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About Us</a:t>
            </a:r>
            <a:endParaRPr lang="en-US" sz="2100" b="1" dirty="0">
              <a:solidFill>
                <a:srgbClr val="FF0000"/>
              </a:solidFill>
              <a:latin typeface="Trade Gothic LT Std" charset="0"/>
              <a:ea typeface="Trade Gothic LT Std" charset="0"/>
              <a:cs typeface="Trade Gothic LT Std" charset="0"/>
            </a:endParaRPr>
          </a:p>
        </p:txBody>
      </p:sp>
      <p:pic>
        <p:nvPicPr>
          <p:cNvPr id="5" name="Picture 4"/>
          <p:cNvPicPr>
            <a:picLocks noChangeAspect="1"/>
          </p:cNvPicPr>
          <p:nvPr/>
        </p:nvPicPr>
        <p:blipFill>
          <a:blip r:embed="rId2"/>
          <a:stretch>
            <a:fillRect/>
          </a:stretch>
        </p:blipFill>
        <p:spPr>
          <a:xfrm>
            <a:off x="800459" y="1391444"/>
            <a:ext cx="4940300" cy="1828800"/>
          </a:xfrm>
          <a:prstGeom prst="rect">
            <a:avLst/>
          </a:prstGeom>
        </p:spPr>
      </p:pic>
      <p:sp>
        <p:nvSpPr>
          <p:cNvPr id="6" name="TextBox 5"/>
          <p:cNvSpPr txBox="1"/>
          <p:nvPr/>
        </p:nvSpPr>
        <p:spPr>
          <a:xfrm>
            <a:off x="914400" y="1636776"/>
            <a:ext cx="4535424" cy="1200329"/>
          </a:xfrm>
          <a:prstGeom prst="rect">
            <a:avLst/>
          </a:prstGeom>
          <a:noFill/>
        </p:spPr>
        <p:txBody>
          <a:bodyPr wrap="square" rtlCol="0">
            <a:spAutoFit/>
          </a:bodyPr>
          <a:lstStyle/>
          <a:p>
            <a:r>
              <a:rPr lang="en-US" b="1" dirty="0" smtClean="0">
                <a:solidFill>
                  <a:schemeClr val="bg1"/>
                </a:solidFill>
                <a:latin typeface="Trade Gothic LT Std" charset="0"/>
                <a:ea typeface="Trade Gothic LT Std" charset="0"/>
                <a:cs typeface="Trade Gothic LT Std" charset="0"/>
              </a:rPr>
              <a:t>Our Vision</a:t>
            </a:r>
          </a:p>
          <a:p>
            <a:endParaRPr lang="en-US" b="1" dirty="0" smtClean="0">
              <a:solidFill>
                <a:schemeClr val="bg1"/>
              </a:solidFill>
              <a:latin typeface="Trade Gothic LT Std" charset="0"/>
              <a:ea typeface="Trade Gothic LT Std" charset="0"/>
              <a:cs typeface="Trade Gothic LT Std" charset="0"/>
            </a:endParaRPr>
          </a:p>
          <a:p>
            <a:r>
              <a:rPr lang="en-US" dirty="0" smtClean="0">
                <a:solidFill>
                  <a:schemeClr val="bg1"/>
                </a:solidFill>
                <a:latin typeface="Trade Gothic LT Std" charset="0"/>
                <a:ea typeface="Trade Gothic LT Std" charset="0"/>
                <a:cs typeface="Trade Gothic LT Std" charset="0"/>
              </a:rPr>
              <a:t>To be the recognized leader and preferred provider of insurance services in Africa.</a:t>
            </a:r>
          </a:p>
        </p:txBody>
      </p:sp>
      <p:pic>
        <p:nvPicPr>
          <p:cNvPr id="7" name="Picture 6"/>
          <p:cNvPicPr>
            <a:picLocks noChangeAspect="1"/>
          </p:cNvPicPr>
          <p:nvPr/>
        </p:nvPicPr>
        <p:blipFill>
          <a:blip r:embed="rId3"/>
          <a:stretch>
            <a:fillRect/>
          </a:stretch>
        </p:blipFill>
        <p:spPr>
          <a:xfrm>
            <a:off x="5921099" y="1391444"/>
            <a:ext cx="4940300" cy="1828800"/>
          </a:xfrm>
          <a:prstGeom prst="rect">
            <a:avLst/>
          </a:prstGeom>
        </p:spPr>
      </p:pic>
      <p:sp>
        <p:nvSpPr>
          <p:cNvPr id="8" name="TextBox 7"/>
          <p:cNvSpPr txBox="1"/>
          <p:nvPr/>
        </p:nvSpPr>
        <p:spPr>
          <a:xfrm>
            <a:off x="6153912" y="1600200"/>
            <a:ext cx="4361688" cy="1477328"/>
          </a:xfrm>
          <a:prstGeom prst="rect">
            <a:avLst/>
          </a:prstGeom>
          <a:noFill/>
        </p:spPr>
        <p:txBody>
          <a:bodyPr wrap="square" rtlCol="0">
            <a:spAutoFit/>
          </a:bodyPr>
          <a:lstStyle/>
          <a:p>
            <a:r>
              <a:rPr lang="en-US" b="1" dirty="0">
                <a:solidFill>
                  <a:schemeClr val="bg1"/>
                </a:solidFill>
                <a:latin typeface="Trade Gothic LT Std" charset="0"/>
                <a:ea typeface="Trade Gothic LT Std" charset="0"/>
                <a:cs typeface="Trade Gothic LT Std" charset="0"/>
              </a:rPr>
              <a:t>Our Mission</a:t>
            </a:r>
          </a:p>
          <a:p>
            <a:r>
              <a:rPr lang="en-US" dirty="0">
                <a:solidFill>
                  <a:schemeClr val="bg1"/>
                </a:solidFill>
                <a:latin typeface="Trade Gothic LT Std" charset="0"/>
                <a:ea typeface="Trade Gothic LT Std" charset="0"/>
                <a:cs typeface="Trade Gothic LT Std" charset="0"/>
              </a:rPr>
              <a:t>To serve our clients, employees, stakeholders and society by providing responsive and comprehensive Insurance solutions.</a:t>
            </a:r>
          </a:p>
        </p:txBody>
      </p:sp>
      <p:pic>
        <p:nvPicPr>
          <p:cNvPr id="9" name="Picture 8"/>
          <p:cNvPicPr>
            <a:picLocks noChangeAspect="1"/>
          </p:cNvPicPr>
          <p:nvPr/>
        </p:nvPicPr>
        <p:blipFill>
          <a:blip r:embed="rId4"/>
          <a:stretch>
            <a:fillRect/>
          </a:stretch>
        </p:blipFill>
        <p:spPr>
          <a:xfrm>
            <a:off x="800459" y="3368580"/>
            <a:ext cx="10134600" cy="2349500"/>
          </a:xfrm>
          <a:prstGeom prst="rect">
            <a:avLst/>
          </a:prstGeom>
        </p:spPr>
      </p:pic>
      <p:sp>
        <p:nvSpPr>
          <p:cNvPr id="10" name="TextBox 9"/>
          <p:cNvSpPr txBox="1"/>
          <p:nvPr/>
        </p:nvSpPr>
        <p:spPr>
          <a:xfrm>
            <a:off x="987552" y="3557016"/>
            <a:ext cx="9528048" cy="2308324"/>
          </a:xfrm>
          <a:prstGeom prst="rect">
            <a:avLst/>
          </a:prstGeom>
          <a:noFill/>
        </p:spPr>
        <p:txBody>
          <a:bodyPr wrap="square" rtlCol="0">
            <a:spAutoFit/>
          </a:bodyPr>
          <a:lstStyle/>
          <a:p>
            <a:r>
              <a:rPr lang="en-US" b="1" dirty="0">
                <a:solidFill>
                  <a:schemeClr val="bg1"/>
                </a:solidFill>
                <a:latin typeface="Trade Gothic LT Std" charset="0"/>
                <a:ea typeface="Trade Gothic LT Std" charset="0"/>
                <a:cs typeface="Trade Gothic LT Std" charset="0"/>
              </a:rPr>
              <a:t>Our Brand Promise</a:t>
            </a:r>
          </a:p>
          <a:p>
            <a:r>
              <a:rPr lang="en-US" dirty="0">
                <a:solidFill>
                  <a:schemeClr val="bg1"/>
                </a:solidFill>
                <a:latin typeface="Trade Gothic LT Std" charset="0"/>
                <a:ea typeface="Trade Gothic LT Std" charset="0"/>
                <a:cs typeface="Trade Gothic LT Std" charset="0"/>
              </a:rPr>
              <a:t>We as the Resolution Family assure you financial security and comfort by offering comprehensive insurance solutions. We are dependable, reliable, and transparent in all our engagements. Our enthusiastic and dedicated team finds innovative ways to consistently exceed the expectations of you our customers and business partners, while ensuring a delightful experience. We pledge to meet your needs and requirements by providing responsive and personalized services.</a:t>
            </a:r>
          </a:p>
          <a:p>
            <a:endParaRPr lang="en-US" dirty="0">
              <a:solidFill>
                <a:schemeClr val="bg1"/>
              </a:solidFill>
            </a:endParaRPr>
          </a:p>
        </p:txBody>
      </p:sp>
    </p:spTree>
    <p:extLst>
      <p:ext uri="{BB962C8B-B14F-4D97-AF65-F5344CB8AC3E}">
        <p14:creationId xmlns:p14="http://schemas.microsoft.com/office/powerpoint/2010/main" val="33880605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solidFill>
                  <a:srgbClr val="FF0000"/>
                </a:solidFill>
                <a:latin typeface="Berlin Sans FB Demi" panose="020E0802020502020306" pitchFamily="34" charset="0"/>
              </a:rPr>
              <a:t>Benefits to the Insured</a:t>
            </a:r>
            <a:endParaRPr lang="en-US" sz="4800" dirty="0">
              <a:solidFill>
                <a:srgbClr val="FF0000"/>
              </a:solidFill>
              <a:latin typeface="Berlin Sans FB Demi" panose="020E0802020502020306" pitchFamily="34" charset="0"/>
            </a:endParaRPr>
          </a:p>
        </p:txBody>
      </p:sp>
      <p:sp>
        <p:nvSpPr>
          <p:cNvPr id="3" name="Content Placeholder 2"/>
          <p:cNvSpPr>
            <a:spLocks noGrp="1"/>
          </p:cNvSpPr>
          <p:nvPr>
            <p:ph idx="1"/>
          </p:nvPr>
        </p:nvSpPr>
        <p:spPr/>
        <p:txBody>
          <a:bodyPr/>
          <a:lstStyle/>
          <a:p>
            <a:r>
              <a:rPr lang="en-US" dirty="0" smtClean="0">
                <a:latin typeface="Berlin Sans FB" panose="020E0602020502020306" pitchFamily="34" charset="0"/>
              </a:rPr>
              <a:t>No collateral required</a:t>
            </a:r>
          </a:p>
          <a:p>
            <a:r>
              <a:rPr lang="en-US" dirty="0" smtClean="0">
                <a:latin typeface="Berlin Sans FB" panose="020E0602020502020306" pitchFamily="34" charset="0"/>
              </a:rPr>
              <a:t>No security costs as the insurance policy(s) are the security </a:t>
            </a:r>
          </a:p>
          <a:p>
            <a:r>
              <a:rPr lang="en-US" dirty="0" smtClean="0">
                <a:latin typeface="Berlin Sans FB" panose="020E0602020502020306" pitchFamily="34" charset="0"/>
              </a:rPr>
              <a:t>Flexible payment terms ( 2-10 month instalment options)</a:t>
            </a:r>
          </a:p>
          <a:p>
            <a:r>
              <a:rPr lang="en-US" dirty="0" smtClean="0">
                <a:latin typeface="Berlin Sans FB" panose="020E0602020502020306" pitchFamily="34" charset="0"/>
              </a:rPr>
              <a:t>Cover benefits begin immediately upon receipt of first payment</a:t>
            </a:r>
          </a:p>
          <a:p>
            <a:pPr marL="0" indent="0">
              <a:buNone/>
            </a:pPr>
            <a:endParaRPr lang="en-US" dirty="0">
              <a:latin typeface="Berlin Sans FB" panose="020E0602020502020306" pitchFamily="34" charset="0"/>
            </a:endParaRPr>
          </a:p>
        </p:txBody>
      </p:sp>
    </p:spTree>
    <p:extLst>
      <p:ext uri="{BB962C8B-B14F-4D97-AF65-F5344CB8AC3E}">
        <p14:creationId xmlns:p14="http://schemas.microsoft.com/office/powerpoint/2010/main" val="21832224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77801" y="244966"/>
            <a:ext cx="10515600" cy="490909"/>
          </a:xfrm>
        </p:spPr>
        <p:txBody>
          <a:bodyPr>
            <a:normAutofit/>
          </a:bodyPr>
          <a:lstStyle/>
          <a:p>
            <a:r>
              <a:rPr lang="en-US" sz="2800" b="1" dirty="0" smtClean="0">
                <a:solidFill>
                  <a:srgbClr val="FF0000"/>
                </a:solidFill>
                <a:latin typeface="Century Gothic" panose="020B0502020202020204" pitchFamily="34" charset="0"/>
                <a:ea typeface="Trade Gothic LT Std" charset="0"/>
                <a:cs typeface="Trade Gothic LT Std" charset="0"/>
              </a:rPr>
              <a:t>How To Contact Us</a:t>
            </a:r>
            <a:endParaRPr lang="en-US" sz="2800" b="1" dirty="0">
              <a:solidFill>
                <a:srgbClr val="FF0000"/>
              </a:solidFill>
              <a:latin typeface="Century Gothic" panose="020B0502020202020204" pitchFamily="34" charset="0"/>
              <a:ea typeface="Trade Gothic LT Std" charset="0"/>
              <a:cs typeface="Trade Gothic LT Std" charset="0"/>
            </a:endParaRPr>
          </a:p>
        </p:txBody>
      </p:sp>
      <p:pic>
        <p:nvPicPr>
          <p:cNvPr id="5" name="Picture 4"/>
          <p:cNvPicPr>
            <a:picLocks noChangeAspect="1"/>
          </p:cNvPicPr>
          <p:nvPr/>
        </p:nvPicPr>
        <p:blipFill>
          <a:blip r:embed="rId2"/>
          <a:stretch>
            <a:fillRect/>
          </a:stretch>
        </p:blipFill>
        <p:spPr>
          <a:xfrm>
            <a:off x="630768" y="793754"/>
            <a:ext cx="10062633" cy="5008078"/>
          </a:xfrm>
          <a:prstGeom prst="rect">
            <a:avLst/>
          </a:prstGeom>
        </p:spPr>
      </p:pic>
      <p:sp>
        <p:nvSpPr>
          <p:cNvPr id="6" name="TextBox 5"/>
          <p:cNvSpPr txBox="1"/>
          <p:nvPr/>
        </p:nvSpPr>
        <p:spPr>
          <a:xfrm>
            <a:off x="2819400" y="891075"/>
            <a:ext cx="6578600" cy="1477328"/>
          </a:xfrm>
          <a:prstGeom prst="rect">
            <a:avLst/>
          </a:prstGeom>
          <a:noFill/>
        </p:spPr>
        <p:txBody>
          <a:bodyPr wrap="square" rtlCol="0">
            <a:spAutoFit/>
          </a:bodyPr>
          <a:lstStyle/>
          <a:p>
            <a:r>
              <a:rPr lang="en-US" b="1" dirty="0" smtClean="0">
                <a:solidFill>
                  <a:schemeClr val="bg1"/>
                </a:solidFill>
                <a:latin typeface="Century Gothic" panose="020B0502020202020204" pitchFamily="34" charset="0"/>
                <a:ea typeface="Trade Gothic LT Std" charset="0"/>
                <a:cs typeface="Trade Gothic LT Std" charset="0"/>
              </a:rPr>
              <a:t>Our 24-Hour emergency numbers are:</a:t>
            </a:r>
          </a:p>
          <a:p>
            <a:r>
              <a:rPr lang="en-US" dirty="0" smtClean="0">
                <a:solidFill>
                  <a:schemeClr val="bg1"/>
                </a:solidFill>
                <a:latin typeface="Century Gothic" panose="020B0502020202020204" pitchFamily="34" charset="0"/>
                <a:ea typeface="Trade Gothic LT Std" charset="0"/>
                <a:cs typeface="Trade Gothic LT Std" charset="0"/>
              </a:rPr>
              <a:t>	Land line: 2894222</a:t>
            </a:r>
          </a:p>
          <a:p>
            <a:r>
              <a:rPr lang="en-US" dirty="0" smtClean="0">
                <a:solidFill>
                  <a:schemeClr val="bg1"/>
                </a:solidFill>
                <a:latin typeface="Century Gothic" panose="020B0502020202020204" pitchFamily="34" charset="0"/>
                <a:ea typeface="Trade Gothic LT Std" charset="0"/>
                <a:cs typeface="Trade Gothic LT Std" charset="0"/>
              </a:rPr>
              <a:t>	</a:t>
            </a:r>
            <a:r>
              <a:rPr lang="en-US" dirty="0" err="1" smtClean="0">
                <a:solidFill>
                  <a:schemeClr val="bg1"/>
                </a:solidFill>
                <a:latin typeface="Century Gothic" panose="020B0502020202020204" pitchFamily="34" charset="0"/>
                <a:ea typeface="Trade Gothic LT Std" charset="0"/>
                <a:cs typeface="Trade Gothic LT Std" charset="0"/>
              </a:rPr>
              <a:t>Safaricom</a:t>
            </a:r>
            <a:r>
              <a:rPr lang="en-US" dirty="0" smtClean="0">
                <a:solidFill>
                  <a:schemeClr val="bg1"/>
                </a:solidFill>
                <a:latin typeface="Century Gothic" panose="020B0502020202020204" pitchFamily="34" charset="0"/>
                <a:ea typeface="Trade Gothic LT Std" charset="0"/>
                <a:cs typeface="Trade Gothic LT Std" charset="0"/>
              </a:rPr>
              <a:t>: 0709 - 990 000</a:t>
            </a:r>
          </a:p>
          <a:p>
            <a:r>
              <a:rPr lang="en-US" dirty="0" smtClean="0">
                <a:solidFill>
                  <a:schemeClr val="bg1"/>
                </a:solidFill>
                <a:latin typeface="Century Gothic" panose="020B0502020202020204" pitchFamily="34" charset="0"/>
                <a:ea typeface="Trade Gothic LT Std" charset="0"/>
                <a:cs typeface="Trade Gothic LT Std" charset="0"/>
              </a:rPr>
              <a:t>	Airtel: 0730 – 199 000</a:t>
            </a:r>
          </a:p>
          <a:p>
            <a:r>
              <a:rPr lang="en-US" dirty="0" smtClean="0">
                <a:solidFill>
                  <a:schemeClr val="bg1"/>
                </a:solidFill>
                <a:latin typeface="Century Gothic" panose="020B0502020202020204" pitchFamily="34" charset="0"/>
                <a:ea typeface="Trade Gothic LT Std" charset="0"/>
                <a:cs typeface="Trade Gothic LT Std" charset="0"/>
              </a:rPr>
              <a:t>	International emergency no: +27-11-991-8865</a:t>
            </a:r>
          </a:p>
        </p:txBody>
      </p:sp>
      <p:sp>
        <p:nvSpPr>
          <p:cNvPr id="7" name="TextBox 6"/>
          <p:cNvSpPr txBox="1"/>
          <p:nvPr/>
        </p:nvSpPr>
        <p:spPr>
          <a:xfrm>
            <a:off x="2931886" y="2777067"/>
            <a:ext cx="6042781" cy="1200329"/>
          </a:xfrm>
          <a:prstGeom prst="rect">
            <a:avLst/>
          </a:prstGeom>
          <a:noFill/>
        </p:spPr>
        <p:txBody>
          <a:bodyPr wrap="square" rtlCol="0">
            <a:spAutoFit/>
          </a:bodyPr>
          <a:lstStyle/>
          <a:p>
            <a:r>
              <a:rPr lang="en-US" b="1" dirty="0">
                <a:solidFill>
                  <a:schemeClr val="bg1"/>
                </a:solidFill>
                <a:latin typeface="Century Gothic" panose="020B0502020202020204" pitchFamily="34" charset="0"/>
                <a:ea typeface="Trade Gothic LT Std" charset="0"/>
                <a:cs typeface="Trade Gothic LT Std" charset="0"/>
              </a:rPr>
              <a:t>Physical Location</a:t>
            </a:r>
          </a:p>
          <a:p>
            <a:r>
              <a:rPr lang="en-US" b="1" dirty="0">
                <a:solidFill>
                  <a:schemeClr val="bg1"/>
                </a:solidFill>
                <a:latin typeface="Century Gothic" panose="020B0502020202020204" pitchFamily="34" charset="0"/>
                <a:ea typeface="Trade Gothic LT Std" charset="0"/>
                <a:cs typeface="Trade Gothic LT Std" charset="0"/>
              </a:rPr>
              <a:t>	HEAD OFFICE – NAIROBI</a:t>
            </a:r>
          </a:p>
          <a:p>
            <a:r>
              <a:rPr lang="en-US" dirty="0" smtClean="0">
                <a:latin typeface="Century Gothic" panose="020B0502020202020204" pitchFamily="34" charset="0"/>
              </a:rPr>
              <a:t>	</a:t>
            </a:r>
            <a:r>
              <a:rPr lang="en-US" dirty="0" err="1">
                <a:solidFill>
                  <a:schemeClr val="bg1"/>
                </a:solidFill>
                <a:latin typeface="Century Gothic" panose="020B0502020202020204" pitchFamily="34" charset="0"/>
                <a:ea typeface="Trade Gothic LT Std" charset="0"/>
                <a:cs typeface="Trade Gothic LT Std" charset="0"/>
              </a:rPr>
              <a:t>Parkfield</a:t>
            </a:r>
            <a:r>
              <a:rPr lang="en-US" dirty="0">
                <a:solidFill>
                  <a:schemeClr val="bg1"/>
                </a:solidFill>
                <a:latin typeface="Century Gothic" panose="020B0502020202020204" pitchFamily="34" charset="0"/>
                <a:ea typeface="Trade Gothic LT Std" charset="0"/>
                <a:cs typeface="Trade Gothic LT Std" charset="0"/>
              </a:rPr>
              <a:t> Place, </a:t>
            </a:r>
            <a:r>
              <a:rPr lang="en-US" dirty="0" err="1">
                <a:solidFill>
                  <a:schemeClr val="bg1"/>
                </a:solidFill>
                <a:latin typeface="Century Gothic" panose="020B0502020202020204" pitchFamily="34" charset="0"/>
                <a:ea typeface="Trade Gothic LT Std" charset="0"/>
                <a:cs typeface="Trade Gothic LT Std" charset="0"/>
              </a:rPr>
              <a:t>Muthangari</a:t>
            </a:r>
            <a:r>
              <a:rPr lang="en-US" dirty="0">
                <a:solidFill>
                  <a:schemeClr val="bg1"/>
                </a:solidFill>
                <a:latin typeface="Century Gothic" panose="020B0502020202020204" pitchFamily="34" charset="0"/>
                <a:ea typeface="Trade Gothic LT Std" charset="0"/>
                <a:cs typeface="Trade Gothic LT Std" charset="0"/>
              </a:rPr>
              <a:t> Drive</a:t>
            </a:r>
          </a:p>
          <a:p>
            <a:r>
              <a:rPr lang="en-US" dirty="0">
                <a:solidFill>
                  <a:schemeClr val="bg1"/>
                </a:solidFill>
                <a:latin typeface="Century Gothic" panose="020B0502020202020204" pitchFamily="34" charset="0"/>
                <a:ea typeface="Trade Gothic LT Std" charset="0"/>
                <a:cs typeface="Trade Gothic LT Std" charset="0"/>
              </a:rPr>
              <a:t>	P. O. Box 4469 – 00100, Nairobi</a:t>
            </a:r>
          </a:p>
        </p:txBody>
      </p:sp>
      <p:sp>
        <p:nvSpPr>
          <p:cNvPr id="8" name="TextBox 7"/>
          <p:cNvSpPr txBox="1"/>
          <p:nvPr/>
        </p:nvSpPr>
        <p:spPr>
          <a:xfrm>
            <a:off x="3183467" y="4343400"/>
            <a:ext cx="6214533" cy="1477328"/>
          </a:xfrm>
          <a:prstGeom prst="rect">
            <a:avLst/>
          </a:prstGeom>
          <a:noFill/>
        </p:spPr>
        <p:txBody>
          <a:bodyPr wrap="square" rtlCol="0">
            <a:spAutoFit/>
          </a:bodyPr>
          <a:lstStyle/>
          <a:p>
            <a:r>
              <a:rPr lang="de-DE" dirty="0">
                <a:solidFill>
                  <a:schemeClr val="bg1"/>
                </a:solidFill>
                <a:latin typeface="Century Gothic" panose="020B0502020202020204" pitchFamily="34" charset="0"/>
                <a:ea typeface="Trade Gothic LT Std" charset="0"/>
                <a:cs typeface="Trade Gothic LT Std" charset="0"/>
              </a:rPr>
              <a:t>Pilot Line: +254 20 2894 000, +254 40 3874 774</a:t>
            </a:r>
          </a:p>
          <a:p>
            <a:r>
              <a:rPr lang="de-DE" dirty="0">
                <a:solidFill>
                  <a:schemeClr val="bg1"/>
                </a:solidFill>
                <a:latin typeface="Century Gothic" panose="020B0502020202020204" pitchFamily="34" charset="0"/>
                <a:ea typeface="Trade Gothic LT Std" charset="0"/>
                <a:cs typeface="Trade Gothic LT Std" charset="0"/>
              </a:rPr>
              <a:t>Mobile: +254 722 200 025, +254 734 600 886</a:t>
            </a:r>
          </a:p>
          <a:p>
            <a:r>
              <a:rPr lang="de-DE" dirty="0">
                <a:solidFill>
                  <a:schemeClr val="bg1"/>
                </a:solidFill>
                <a:latin typeface="Century Gothic" panose="020B0502020202020204" pitchFamily="34" charset="0"/>
                <a:ea typeface="Trade Gothic LT Std" charset="0"/>
                <a:cs typeface="Trade Gothic LT Std" charset="0"/>
              </a:rPr>
              <a:t>Fax:  +254 20 2894 210</a:t>
            </a:r>
          </a:p>
          <a:p>
            <a:r>
              <a:rPr lang="de-DE" dirty="0">
                <a:solidFill>
                  <a:schemeClr val="bg1"/>
                </a:solidFill>
                <a:latin typeface="Century Gothic" panose="020B0502020202020204" pitchFamily="34" charset="0"/>
                <a:ea typeface="Trade Gothic LT Std" charset="0"/>
                <a:cs typeface="Trade Gothic LT Std" charset="0"/>
              </a:rPr>
              <a:t>EMAIL: </a:t>
            </a:r>
            <a:r>
              <a:rPr lang="de-DE" dirty="0" err="1">
                <a:solidFill>
                  <a:schemeClr val="bg1"/>
                </a:solidFill>
                <a:latin typeface="Century Gothic" panose="020B0502020202020204" pitchFamily="34" charset="0"/>
                <a:ea typeface="Trade Gothic LT Std" charset="0"/>
                <a:cs typeface="Trade Gothic LT Std" charset="0"/>
              </a:rPr>
              <a:t>info@resolution.co.ke</a:t>
            </a:r>
            <a:endParaRPr lang="de-DE" dirty="0">
              <a:solidFill>
                <a:schemeClr val="bg1"/>
              </a:solidFill>
              <a:latin typeface="Century Gothic" panose="020B0502020202020204" pitchFamily="34" charset="0"/>
              <a:ea typeface="Trade Gothic LT Std" charset="0"/>
              <a:cs typeface="Trade Gothic LT Std" charset="0"/>
            </a:endParaRPr>
          </a:p>
          <a:p>
            <a:r>
              <a:rPr lang="de-DE" dirty="0">
                <a:solidFill>
                  <a:schemeClr val="bg1"/>
                </a:solidFill>
                <a:latin typeface="Century Gothic" panose="020B0502020202020204" pitchFamily="34" charset="0"/>
                <a:ea typeface="Trade Gothic LT Std" charset="0"/>
                <a:cs typeface="Trade Gothic LT Std" charset="0"/>
              </a:rPr>
              <a:t>WEBSITE: </a:t>
            </a:r>
            <a:r>
              <a:rPr lang="de-DE" dirty="0" err="1">
                <a:solidFill>
                  <a:schemeClr val="bg1"/>
                </a:solidFill>
                <a:latin typeface="Century Gothic" panose="020B0502020202020204" pitchFamily="34" charset="0"/>
                <a:ea typeface="Trade Gothic LT Std" charset="0"/>
                <a:cs typeface="Trade Gothic LT Std" charset="0"/>
              </a:rPr>
              <a:t>www.resolution.co.ke</a:t>
            </a:r>
            <a:endParaRPr lang="en-US" dirty="0">
              <a:solidFill>
                <a:schemeClr val="bg1"/>
              </a:solidFill>
              <a:latin typeface="Century Gothic" panose="020B0502020202020204" pitchFamily="34" charset="0"/>
              <a:ea typeface="Trade Gothic LT Std" charset="0"/>
              <a:cs typeface="Trade Gothic LT Std" charset="0"/>
            </a:endParaRPr>
          </a:p>
        </p:txBody>
      </p:sp>
    </p:spTree>
    <p:extLst>
      <p:ext uri="{BB962C8B-B14F-4D97-AF65-F5344CB8AC3E}">
        <p14:creationId xmlns:p14="http://schemas.microsoft.com/office/powerpoint/2010/main" val="19678769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81200" y="5951946"/>
            <a:ext cx="8229600" cy="839052"/>
          </a:xfrm>
        </p:spPr>
        <p:txBody>
          <a:bodyPr>
            <a:normAutofit/>
          </a:bodyPr>
          <a:lstStyle/>
          <a:p>
            <a:r>
              <a:rPr lang="en-US" sz="3600" dirty="0"/>
              <a:t>THANK  YOU</a:t>
            </a:r>
          </a:p>
        </p:txBody>
      </p:sp>
      <p:grpSp>
        <p:nvGrpSpPr>
          <p:cNvPr id="9" name="Group 8"/>
          <p:cNvGrpSpPr/>
          <p:nvPr/>
        </p:nvGrpSpPr>
        <p:grpSpPr>
          <a:xfrm>
            <a:off x="2708263" y="466896"/>
            <a:ext cx="7364381" cy="4185782"/>
            <a:chOff x="1074502" y="343804"/>
            <a:chExt cx="7364381" cy="4185782"/>
          </a:xfrm>
        </p:grpSpPr>
        <p:sp>
          <p:nvSpPr>
            <p:cNvPr id="10" name="Content Placeholder 2"/>
            <p:cNvSpPr txBox="1">
              <a:spLocks/>
            </p:cNvSpPr>
            <p:nvPr/>
          </p:nvSpPr>
          <p:spPr>
            <a:xfrm>
              <a:off x="1074502" y="343804"/>
              <a:ext cx="2512615" cy="4185782"/>
            </a:xfrm>
            <a:prstGeom prst="rect">
              <a:avLst/>
            </a:prstGeom>
            <a:noFill/>
          </p:spPr>
          <p:txBody>
            <a:bodyPr numCol="1" spcCol="828000">
              <a:noAutofit/>
            </a:bodyPr>
            <a:lstStyle>
              <a:lvl1pPr marL="342900" indent="-342900" algn="just" defTabSz="457200" rtl="0" eaLnBrk="1" latinLnBrk="0" hangingPunct="1">
                <a:lnSpc>
                  <a:spcPct val="120000"/>
                </a:lnSpc>
                <a:spcBef>
                  <a:spcPts val="0"/>
                </a:spcBef>
                <a:spcAft>
                  <a:spcPts val="600"/>
                </a:spcAft>
                <a:buFont typeface="Arial"/>
                <a:buChar char="•"/>
                <a:defRPr sz="3200" kern="1200">
                  <a:solidFill>
                    <a:schemeClr val="tx1">
                      <a:lumMod val="75000"/>
                      <a:lumOff val="25000"/>
                    </a:schemeClr>
                  </a:solidFill>
                  <a:latin typeface="+mn-lt"/>
                  <a:ea typeface="+mn-ea"/>
                  <a:cs typeface="+mn-cs"/>
                </a:defRPr>
              </a:lvl1pPr>
              <a:lvl2pPr marL="742950" indent="-285750" algn="just" defTabSz="457200" rtl="0" eaLnBrk="1" latinLnBrk="0" hangingPunct="1">
                <a:lnSpc>
                  <a:spcPct val="120000"/>
                </a:lnSpc>
                <a:spcBef>
                  <a:spcPts val="0"/>
                </a:spcBef>
                <a:spcAft>
                  <a:spcPts val="600"/>
                </a:spcAft>
                <a:buFont typeface="Arial"/>
                <a:buChar char="–"/>
                <a:defRPr sz="2800" kern="1200">
                  <a:solidFill>
                    <a:schemeClr val="tx1">
                      <a:lumMod val="75000"/>
                      <a:lumOff val="25000"/>
                    </a:schemeClr>
                  </a:solidFill>
                  <a:latin typeface="+mn-lt"/>
                  <a:ea typeface="+mn-ea"/>
                  <a:cs typeface="+mn-cs"/>
                </a:defRPr>
              </a:lvl2pPr>
              <a:lvl3pPr marL="1143000" indent="-228600" algn="just" defTabSz="457200" rtl="0" eaLnBrk="1" latinLnBrk="0" hangingPunct="1">
                <a:lnSpc>
                  <a:spcPct val="120000"/>
                </a:lnSpc>
                <a:spcBef>
                  <a:spcPts val="0"/>
                </a:spcBef>
                <a:spcAft>
                  <a:spcPts val="600"/>
                </a:spcAft>
                <a:buFont typeface="Arial"/>
                <a:buChar char="•"/>
                <a:defRPr sz="2400" kern="1200">
                  <a:solidFill>
                    <a:schemeClr val="tx1">
                      <a:lumMod val="75000"/>
                      <a:lumOff val="25000"/>
                    </a:schemeClr>
                  </a:solidFill>
                  <a:latin typeface="+mn-lt"/>
                  <a:ea typeface="+mn-ea"/>
                  <a:cs typeface="+mn-cs"/>
                </a:defRPr>
              </a:lvl3pPr>
              <a:lvl4pPr marL="1600200" indent="-228600" algn="just" defTabSz="457200" rtl="0" eaLnBrk="1" latinLnBrk="0" hangingPunct="1">
                <a:lnSpc>
                  <a:spcPct val="120000"/>
                </a:lnSpc>
                <a:spcBef>
                  <a:spcPts val="0"/>
                </a:spcBef>
                <a:spcAft>
                  <a:spcPts val="600"/>
                </a:spcAft>
                <a:buFont typeface="Arial"/>
                <a:buChar char="–"/>
                <a:defRPr sz="2000" kern="1200">
                  <a:solidFill>
                    <a:schemeClr val="tx1">
                      <a:lumMod val="75000"/>
                      <a:lumOff val="25000"/>
                    </a:schemeClr>
                  </a:solidFill>
                  <a:latin typeface="+mn-lt"/>
                  <a:ea typeface="+mn-ea"/>
                  <a:cs typeface="+mn-cs"/>
                </a:defRPr>
              </a:lvl4pPr>
              <a:lvl5pPr marL="2057400" indent="-228600" algn="just" defTabSz="457200" rtl="0" eaLnBrk="1" latinLnBrk="0" hangingPunct="1">
                <a:lnSpc>
                  <a:spcPct val="120000"/>
                </a:lnSpc>
                <a:spcBef>
                  <a:spcPts val="0"/>
                </a:spcBef>
                <a:spcAft>
                  <a:spcPts val="600"/>
                </a:spcAft>
                <a:buFont typeface="Arial"/>
                <a:buChar char="»"/>
                <a:defRPr sz="20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spcBef>
                  <a:spcPts val="600"/>
                </a:spcBef>
                <a:spcAft>
                  <a:spcPts val="0"/>
                </a:spcAft>
                <a:buNone/>
              </a:pPr>
              <a:r>
                <a:rPr lang="en-US" sz="1050" b="1" dirty="0">
                  <a:solidFill>
                    <a:prstClr val="white"/>
                  </a:solidFill>
                </a:rPr>
                <a:t>HEAD OFFICE</a:t>
              </a:r>
            </a:p>
            <a:p>
              <a:pPr marL="0" indent="0" algn="l">
                <a:spcAft>
                  <a:spcPts val="0"/>
                </a:spcAft>
                <a:buNone/>
              </a:pPr>
              <a:r>
                <a:rPr lang="en-US" sz="1050" dirty="0" err="1">
                  <a:solidFill>
                    <a:prstClr val="white"/>
                  </a:solidFill>
                </a:rPr>
                <a:t>Parkfield</a:t>
              </a:r>
              <a:r>
                <a:rPr lang="en-US" sz="1050" dirty="0">
                  <a:solidFill>
                    <a:prstClr val="white"/>
                  </a:solidFill>
                </a:rPr>
                <a:t> Place, </a:t>
              </a:r>
              <a:r>
                <a:rPr lang="en-US" sz="1050" dirty="0" err="1">
                  <a:solidFill>
                    <a:prstClr val="white"/>
                  </a:solidFill>
                </a:rPr>
                <a:t>Muthangari</a:t>
              </a:r>
              <a:r>
                <a:rPr lang="en-US" sz="1050" dirty="0">
                  <a:solidFill>
                    <a:prstClr val="white"/>
                  </a:solidFill>
                </a:rPr>
                <a:t> Drive, </a:t>
              </a:r>
            </a:p>
            <a:p>
              <a:pPr marL="0" indent="0" algn="l">
                <a:spcAft>
                  <a:spcPts val="0"/>
                </a:spcAft>
                <a:buNone/>
              </a:pPr>
              <a:r>
                <a:rPr lang="en-US" sz="1050" dirty="0">
                  <a:solidFill>
                    <a:prstClr val="white"/>
                  </a:solidFill>
                </a:rPr>
                <a:t>off </a:t>
              </a:r>
              <a:r>
                <a:rPr lang="en-US" sz="1050" dirty="0" err="1">
                  <a:solidFill>
                    <a:prstClr val="white"/>
                  </a:solidFill>
                </a:rPr>
                <a:t>Waiyaki</a:t>
              </a:r>
              <a:r>
                <a:rPr lang="en-US" sz="1050" dirty="0">
                  <a:solidFill>
                    <a:prstClr val="white"/>
                  </a:solidFill>
                </a:rPr>
                <a:t> Way, </a:t>
              </a:r>
              <a:r>
                <a:rPr lang="en-US" sz="1050" dirty="0" err="1">
                  <a:solidFill>
                    <a:prstClr val="white"/>
                  </a:solidFill>
                </a:rPr>
                <a:t>Westlands</a:t>
              </a:r>
              <a:endParaRPr lang="en-US" sz="1050" dirty="0">
                <a:solidFill>
                  <a:prstClr val="white"/>
                </a:solidFill>
              </a:endParaRPr>
            </a:p>
            <a:p>
              <a:pPr marL="0" indent="0" algn="l">
                <a:spcAft>
                  <a:spcPts val="0"/>
                </a:spcAft>
                <a:buNone/>
              </a:pPr>
              <a:r>
                <a:rPr lang="en-US" sz="1050" dirty="0">
                  <a:solidFill>
                    <a:prstClr val="white"/>
                  </a:solidFill>
                </a:rPr>
                <a:t>Tel: +254-20-2894 000</a:t>
              </a:r>
            </a:p>
            <a:p>
              <a:pPr marL="0" indent="0" algn="l">
                <a:spcAft>
                  <a:spcPts val="0"/>
                </a:spcAft>
                <a:buNone/>
              </a:pPr>
              <a:r>
                <a:rPr lang="en-US" sz="1050" dirty="0">
                  <a:solidFill>
                    <a:prstClr val="white"/>
                  </a:solidFill>
                </a:rPr>
                <a:t>Mobile: +254-709-990 000,</a:t>
              </a:r>
            </a:p>
            <a:p>
              <a:pPr marL="0" indent="0" algn="l">
                <a:spcAft>
                  <a:spcPts val="0"/>
                </a:spcAft>
                <a:buNone/>
              </a:pPr>
              <a:r>
                <a:rPr lang="en-US" sz="1050" dirty="0">
                  <a:solidFill>
                    <a:prstClr val="white"/>
                  </a:solidFill>
                </a:rPr>
                <a:t>+254-730-199 000</a:t>
              </a:r>
            </a:p>
            <a:p>
              <a:pPr marL="0" indent="0" algn="l">
                <a:buNone/>
              </a:pPr>
              <a:r>
                <a:rPr lang="en-US" sz="1050" dirty="0">
                  <a:solidFill>
                    <a:prstClr val="white"/>
                  </a:solidFill>
                </a:rPr>
                <a:t>Email: </a:t>
              </a:r>
              <a:r>
                <a:rPr lang="en-US" sz="1050" dirty="0" err="1">
                  <a:solidFill>
                    <a:prstClr val="white"/>
                  </a:solidFill>
                </a:rPr>
                <a:t>info@resolution.co.ke</a:t>
              </a:r>
              <a:endParaRPr lang="en-US" sz="1050" dirty="0">
                <a:solidFill>
                  <a:prstClr val="white"/>
                </a:solidFill>
              </a:endParaRPr>
            </a:p>
            <a:p>
              <a:pPr marL="0" indent="0" algn="l">
                <a:spcBef>
                  <a:spcPts val="600"/>
                </a:spcBef>
                <a:spcAft>
                  <a:spcPts val="0"/>
                </a:spcAft>
                <a:buNone/>
              </a:pPr>
              <a:r>
                <a:rPr lang="en-US" sz="1050" b="1" dirty="0">
                  <a:solidFill>
                    <a:prstClr val="white"/>
                  </a:solidFill>
                </a:rPr>
                <a:t>NATION CENTRE BRANCH</a:t>
              </a:r>
            </a:p>
            <a:p>
              <a:pPr marL="0" indent="0" algn="l">
                <a:spcAft>
                  <a:spcPts val="0"/>
                </a:spcAft>
                <a:buNone/>
              </a:pPr>
              <a:r>
                <a:rPr lang="en-US" sz="1050" dirty="0">
                  <a:solidFill>
                    <a:prstClr val="white"/>
                  </a:solidFill>
                </a:rPr>
                <a:t>13</a:t>
              </a:r>
              <a:r>
                <a:rPr lang="en-US" sz="1050" baseline="30000" dirty="0">
                  <a:solidFill>
                    <a:prstClr val="white"/>
                  </a:solidFill>
                </a:rPr>
                <a:t>th</a:t>
              </a:r>
              <a:r>
                <a:rPr lang="en-US" sz="1050" dirty="0">
                  <a:solidFill>
                    <a:prstClr val="white"/>
                  </a:solidFill>
                </a:rPr>
                <a:t> Floor, </a:t>
              </a:r>
              <a:r>
                <a:rPr lang="en-US" sz="1050" dirty="0" err="1">
                  <a:solidFill>
                    <a:prstClr val="white"/>
                  </a:solidFill>
                </a:rPr>
                <a:t>Kimathi</a:t>
              </a:r>
              <a:r>
                <a:rPr lang="en-US" sz="1050" dirty="0">
                  <a:solidFill>
                    <a:prstClr val="white"/>
                  </a:solidFill>
                </a:rPr>
                <a:t> Street, </a:t>
              </a:r>
            </a:p>
            <a:p>
              <a:pPr marL="0" indent="0" algn="l">
                <a:spcAft>
                  <a:spcPts val="0"/>
                </a:spcAft>
                <a:buNone/>
              </a:pPr>
              <a:r>
                <a:rPr lang="en-US" sz="1050" dirty="0">
                  <a:solidFill>
                    <a:prstClr val="white"/>
                  </a:solidFill>
                </a:rPr>
                <a:t>Nairobi CBD</a:t>
              </a:r>
            </a:p>
            <a:p>
              <a:pPr marL="0" indent="0" algn="l">
                <a:spcAft>
                  <a:spcPts val="0"/>
                </a:spcAft>
                <a:buNone/>
              </a:pPr>
              <a:r>
                <a:rPr lang="en-US" sz="1050" dirty="0">
                  <a:solidFill>
                    <a:prstClr val="white"/>
                  </a:solidFill>
                </a:rPr>
                <a:t>Tel: +254-20-2894 400</a:t>
              </a:r>
            </a:p>
            <a:p>
              <a:pPr marL="0" indent="0" algn="l">
                <a:spcAft>
                  <a:spcPts val="0"/>
                </a:spcAft>
                <a:buNone/>
              </a:pPr>
              <a:r>
                <a:rPr lang="en-US" sz="1050" dirty="0">
                  <a:solidFill>
                    <a:prstClr val="white"/>
                  </a:solidFill>
                </a:rPr>
                <a:t>Mobile: +254-709-990 400,</a:t>
              </a:r>
            </a:p>
            <a:p>
              <a:pPr marL="0" indent="0" algn="l">
                <a:buNone/>
              </a:pPr>
              <a:r>
                <a:rPr lang="en-US" sz="1050" dirty="0">
                  <a:solidFill>
                    <a:prstClr val="white"/>
                  </a:solidFill>
                </a:rPr>
                <a:t>+254-730-199 400</a:t>
              </a:r>
            </a:p>
            <a:p>
              <a:pPr marL="0" indent="0" algn="l">
                <a:spcBef>
                  <a:spcPts val="600"/>
                </a:spcBef>
                <a:spcAft>
                  <a:spcPts val="0"/>
                </a:spcAft>
                <a:buNone/>
              </a:pPr>
              <a:r>
                <a:rPr lang="en-US" sz="1050" b="1" dirty="0">
                  <a:solidFill>
                    <a:prstClr val="white"/>
                  </a:solidFill>
                </a:rPr>
                <a:t>MOMBASA BRANCH</a:t>
              </a:r>
            </a:p>
            <a:p>
              <a:pPr marL="0" indent="0" algn="l">
                <a:spcAft>
                  <a:spcPts val="0"/>
                </a:spcAft>
                <a:buNone/>
              </a:pPr>
              <a:r>
                <a:rPr lang="en-US" sz="1050" dirty="0" err="1">
                  <a:solidFill>
                    <a:prstClr val="white"/>
                  </a:solidFill>
                </a:rPr>
                <a:t>Imaara</a:t>
              </a:r>
              <a:r>
                <a:rPr lang="en-US" sz="1050" dirty="0">
                  <a:solidFill>
                    <a:prstClr val="white"/>
                  </a:solidFill>
                </a:rPr>
                <a:t> Building, 3</a:t>
              </a:r>
              <a:r>
                <a:rPr lang="en-US" sz="1050" baseline="30000" dirty="0">
                  <a:solidFill>
                    <a:prstClr val="white"/>
                  </a:solidFill>
                </a:rPr>
                <a:t>rd</a:t>
              </a:r>
              <a:r>
                <a:rPr lang="en-US" sz="1050" dirty="0">
                  <a:solidFill>
                    <a:prstClr val="white"/>
                  </a:solidFill>
                </a:rPr>
                <a:t> Floor, </a:t>
              </a:r>
            </a:p>
            <a:p>
              <a:pPr marL="0" indent="0" algn="l">
                <a:spcAft>
                  <a:spcPts val="0"/>
                </a:spcAft>
                <a:buNone/>
              </a:pPr>
              <a:r>
                <a:rPr lang="en-US" sz="1050" dirty="0">
                  <a:solidFill>
                    <a:prstClr val="white"/>
                  </a:solidFill>
                </a:rPr>
                <a:t>opposite </a:t>
              </a:r>
              <a:r>
                <a:rPr lang="en-US" sz="1050" dirty="0" err="1">
                  <a:solidFill>
                    <a:prstClr val="white"/>
                  </a:solidFill>
                </a:rPr>
                <a:t>Pandya</a:t>
              </a:r>
              <a:r>
                <a:rPr lang="en-US" sz="1050" dirty="0">
                  <a:solidFill>
                    <a:prstClr val="white"/>
                  </a:solidFill>
                </a:rPr>
                <a:t> Hospital</a:t>
              </a:r>
            </a:p>
            <a:p>
              <a:pPr marL="0" indent="0" algn="l">
                <a:spcAft>
                  <a:spcPts val="0"/>
                </a:spcAft>
                <a:buNone/>
              </a:pPr>
              <a:r>
                <a:rPr lang="en-US" sz="1050" dirty="0">
                  <a:solidFill>
                    <a:prstClr val="white"/>
                  </a:solidFill>
                </a:rPr>
                <a:t>Tel: +254-41-2221 051</a:t>
              </a:r>
            </a:p>
            <a:p>
              <a:pPr marL="0" indent="0" algn="l">
                <a:spcAft>
                  <a:spcPts val="0"/>
                </a:spcAft>
                <a:buNone/>
              </a:pPr>
              <a:r>
                <a:rPr lang="en-US" sz="1050" dirty="0">
                  <a:solidFill>
                    <a:prstClr val="white"/>
                  </a:solidFill>
                </a:rPr>
                <a:t>Mobile: +254-724-635 002, </a:t>
              </a:r>
            </a:p>
          </p:txBody>
        </p:sp>
        <p:sp>
          <p:nvSpPr>
            <p:cNvPr id="11" name="Content Placeholder 2"/>
            <p:cNvSpPr txBox="1">
              <a:spLocks/>
            </p:cNvSpPr>
            <p:nvPr/>
          </p:nvSpPr>
          <p:spPr>
            <a:xfrm>
              <a:off x="3655574" y="343804"/>
              <a:ext cx="2512615" cy="4185782"/>
            </a:xfrm>
            <a:prstGeom prst="rect">
              <a:avLst/>
            </a:prstGeom>
            <a:noFill/>
          </p:spPr>
          <p:txBody>
            <a:bodyPr numCol="1" spcCol="828000">
              <a:noAutofit/>
            </a:bodyPr>
            <a:lstStyle>
              <a:lvl1pPr marL="342900" indent="-342900" algn="just" defTabSz="457200" rtl="0" eaLnBrk="1" latinLnBrk="0" hangingPunct="1">
                <a:lnSpc>
                  <a:spcPct val="120000"/>
                </a:lnSpc>
                <a:spcBef>
                  <a:spcPts val="0"/>
                </a:spcBef>
                <a:spcAft>
                  <a:spcPts val="600"/>
                </a:spcAft>
                <a:buFont typeface="Arial"/>
                <a:buChar char="•"/>
                <a:defRPr sz="3200" kern="1200">
                  <a:solidFill>
                    <a:schemeClr val="tx1">
                      <a:lumMod val="75000"/>
                      <a:lumOff val="25000"/>
                    </a:schemeClr>
                  </a:solidFill>
                  <a:latin typeface="+mn-lt"/>
                  <a:ea typeface="+mn-ea"/>
                  <a:cs typeface="+mn-cs"/>
                </a:defRPr>
              </a:lvl1pPr>
              <a:lvl2pPr marL="742950" indent="-285750" algn="just" defTabSz="457200" rtl="0" eaLnBrk="1" latinLnBrk="0" hangingPunct="1">
                <a:lnSpc>
                  <a:spcPct val="120000"/>
                </a:lnSpc>
                <a:spcBef>
                  <a:spcPts val="0"/>
                </a:spcBef>
                <a:spcAft>
                  <a:spcPts val="600"/>
                </a:spcAft>
                <a:buFont typeface="Arial"/>
                <a:buChar char="–"/>
                <a:defRPr sz="2800" kern="1200">
                  <a:solidFill>
                    <a:schemeClr val="tx1">
                      <a:lumMod val="75000"/>
                      <a:lumOff val="25000"/>
                    </a:schemeClr>
                  </a:solidFill>
                  <a:latin typeface="+mn-lt"/>
                  <a:ea typeface="+mn-ea"/>
                  <a:cs typeface="+mn-cs"/>
                </a:defRPr>
              </a:lvl2pPr>
              <a:lvl3pPr marL="1143000" indent="-228600" algn="just" defTabSz="457200" rtl="0" eaLnBrk="1" latinLnBrk="0" hangingPunct="1">
                <a:lnSpc>
                  <a:spcPct val="120000"/>
                </a:lnSpc>
                <a:spcBef>
                  <a:spcPts val="0"/>
                </a:spcBef>
                <a:spcAft>
                  <a:spcPts val="600"/>
                </a:spcAft>
                <a:buFont typeface="Arial"/>
                <a:buChar char="•"/>
                <a:defRPr sz="2400" kern="1200">
                  <a:solidFill>
                    <a:schemeClr val="tx1">
                      <a:lumMod val="75000"/>
                      <a:lumOff val="25000"/>
                    </a:schemeClr>
                  </a:solidFill>
                  <a:latin typeface="+mn-lt"/>
                  <a:ea typeface="+mn-ea"/>
                  <a:cs typeface="+mn-cs"/>
                </a:defRPr>
              </a:lvl3pPr>
              <a:lvl4pPr marL="1600200" indent="-228600" algn="just" defTabSz="457200" rtl="0" eaLnBrk="1" latinLnBrk="0" hangingPunct="1">
                <a:lnSpc>
                  <a:spcPct val="120000"/>
                </a:lnSpc>
                <a:spcBef>
                  <a:spcPts val="0"/>
                </a:spcBef>
                <a:spcAft>
                  <a:spcPts val="600"/>
                </a:spcAft>
                <a:buFont typeface="Arial"/>
                <a:buChar char="–"/>
                <a:defRPr sz="2000" kern="1200">
                  <a:solidFill>
                    <a:schemeClr val="tx1">
                      <a:lumMod val="75000"/>
                      <a:lumOff val="25000"/>
                    </a:schemeClr>
                  </a:solidFill>
                  <a:latin typeface="+mn-lt"/>
                  <a:ea typeface="+mn-ea"/>
                  <a:cs typeface="+mn-cs"/>
                </a:defRPr>
              </a:lvl4pPr>
              <a:lvl5pPr marL="2057400" indent="-228600" algn="just" defTabSz="457200" rtl="0" eaLnBrk="1" latinLnBrk="0" hangingPunct="1">
                <a:lnSpc>
                  <a:spcPct val="120000"/>
                </a:lnSpc>
                <a:spcBef>
                  <a:spcPts val="0"/>
                </a:spcBef>
                <a:spcAft>
                  <a:spcPts val="600"/>
                </a:spcAft>
                <a:buFont typeface="Arial"/>
                <a:buChar char="»"/>
                <a:defRPr sz="20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spcBef>
                  <a:spcPts val="600"/>
                </a:spcBef>
                <a:spcAft>
                  <a:spcPts val="0"/>
                </a:spcAft>
                <a:buNone/>
              </a:pPr>
              <a:r>
                <a:rPr lang="en-US" sz="1050" b="1" dirty="0">
                  <a:solidFill>
                    <a:prstClr val="white"/>
                  </a:solidFill>
                </a:rPr>
                <a:t>KISUMU BRANCH</a:t>
              </a:r>
            </a:p>
            <a:p>
              <a:pPr marL="0" indent="0" algn="l">
                <a:spcAft>
                  <a:spcPts val="0"/>
                </a:spcAft>
                <a:buNone/>
              </a:pPr>
              <a:r>
                <a:rPr lang="en-US" sz="1050" dirty="0">
                  <a:solidFill>
                    <a:prstClr val="white"/>
                  </a:solidFill>
                </a:rPr>
                <a:t>Ground Floor, Mega City</a:t>
              </a:r>
            </a:p>
            <a:p>
              <a:pPr marL="0" indent="0" algn="l">
                <a:spcAft>
                  <a:spcPts val="0"/>
                </a:spcAft>
                <a:buNone/>
              </a:pPr>
              <a:r>
                <a:rPr lang="en-US" sz="1050" dirty="0">
                  <a:solidFill>
                    <a:prstClr val="white"/>
                  </a:solidFill>
                </a:rPr>
                <a:t>Tel: +254-57-2025 211, </a:t>
              </a:r>
            </a:p>
            <a:p>
              <a:pPr marL="0" indent="0" algn="l">
                <a:spcAft>
                  <a:spcPts val="1200"/>
                </a:spcAft>
                <a:buNone/>
              </a:pPr>
              <a:r>
                <a:rPr lang="en-US" sz="1050" dirty="0">
                  <a:solidFill>
                    <a:prstClr val="white"/>
                  </a:solidFill>
                </a:rPr>
                <a:t>Mobile: +254-729-476 276</a:t>
              </a:r>
            </a:p>
            <a:p>
              <a:pPr marL="0" indent="0" algn="l">
                <a:spcAft>
                  <a:spcPts val="0"/>
                </a:spcAft>
                <a:buNone/>
              </a:pPr>
              <a:r>
                <a:rPr lang="en-US" sz="1050" b="1" dirty="0">
                  <a:solidFill>
                    <a:prstClr val="white"/>
                  </a:solidFill>
                </a:rPr>
                <a:t>MERU BRANCH</a:t>
              </a:r>
            </a:p>
            <a:p>
              <a:pPr marL="0" indent="0" algn="l">
                <a:spcAft>
                  <a:spcPts val="0"/>
                </a:spcAft>
                <a:buNone/>
              </a:pPr>
              <a:r>
                <a:rPr lang="en-US" sz="1050" dirty="0">
                  <a:solidFill>
                    <a:prstClr val="white"/>
                  </a:solidFill>
                </a:rPr>
                <a:t>The Co-operative Building, </a:t>
              </a:r>
            </a:p>
            <a:p>
              <a:pPr marL="0" indent="0" algn="l">
                <a:spcAft>
                  <a:spcPts val="0"/>
                </a:spcAft>
                <a:buNone/>
              </a:pPr>
              <a:r>
                <a:rPr lang="en-US" sz="1050" dirty="0">
                  <a:solidFill>
                    <a:prstClr val="white"/>
                  </a:solidFill>
                </a:rPr>
                <a:t>1</a:t>
              </a:r>
              <a:r>
                <a:rPr lang="en-US" sz="1050" baseline="30000" dirty="0">
                  <a:solidFill>
                    <a:prstClr val="white"/>
                  </a:solidFill>
                </a:rPr>
                <a:t>st</a:t>
              </a:r>
              <a:r>
                <a:rPr lang="en-US" sz="1050" dirty="0">
                  <a:solidFill>
                    <a:prstClr val="white"/>
                  </a:solidFill>
                </a:rPr>
                <a:t> Floor</a:t>
              </a:r>
            </a:p>
            <a:p>
              <a:pPr marL="0" indent="0" algn="l">
                <a:spcAft>
                  <a:spcPts val="0"/>
                </a:spcAft>
                <a:buNone/>
              </a:pPr>
              <a:r>
                <a:rPr lang="en-US" sz="1050" dirty="0">
                  <a:solidFill>
                    <a:prstClr val="white"/>
                  </a:solidFill>
                </a:rPr>
                <a:t>Tel: +254-64-311 07</a:t>
              </a:r>
            </a:p>
            <a:p>
              <a:pPr marL="0" indent="0" algn="l">
                <a:spcAft>
                  <a:spcPts val="1200"/>
                </a:spcAft>
                <a:buNone/>
              </a:pPr>
              <a:r>
                <a:rPr lang="en-US" sz="1050" dirty="0">
                  <a:solidFill>
                    <a:prstClr val="white"/>
                  </a:solidFill>
                </a:rPr>
                <a:t>Mobile: +254-704-407 303</a:t>
              </a:r>
            </a:p>
            <a:p>
              <a:pPr marL="0" indent="0" algn="l">
                <a:spcAft>
                  <a:spcPts val="0"/>
                </a:spcAft>
                <a:buNone/>
              </a:pPr>
              <a:r>
                <a:rPr lang="en-US" sz="1050" b="1" dirty="0">
                  <a:solidFill>
                    <a:prstClr val="white"/>
                  </a:solidFill>
                </a:rPr>
                <a:t>NAKURU BRANCH</a:t>
              </a:r>
            </a:p>
            <a:p>
              <a:pPr marL="0" indent="0" algn="l">
                <a:spcAft>
                  <a:spcPts val="0"/>
                </a:spcAft>
                <a:buNone/>
              </a:pPr>
              <a:r>
                <a:rPr lang="en-US" sz="1050" dirty="0">
                  <a:solidFill>
                    <a:prstClr val="white"/>
                  </a:solidFill>
                </a:rPr>
                <a:t>Masters Plaza, 3</a:t>
              </a:r>
              <a:r>
                <a:rPr lang="en-US" sz="1050" baseline="30000" dirty="0">
                  <a:solidFill>
                    <a:prstClr val="white"/>
                  </a:solidFill>
                </a:rPr>
                <a:t>rd</a:t>
              </a:r>
              <a:r>
                <a:rPr lang="en-US" sz="1050" dirty="0">
                  <a:solidFill>
                    <a:prstClr val="white"/>
                  </a:solidFill>
                </a:rPr>
                <a:t> Floor, </a:t>
              </a:r>
            </a:p>
            <a:p>
              <a:pPr marL="0" indent="0" algn="l">
                <a:spcAft>
                  <a:spcPts val="0"/>
                </a:spcAft>
                <a:buNone/>
              </a:pPr>
              <a:r>
                <a:rPr lang="en-US" sz="1050" dirty="0">
                  <a:solidFill>
                    <a:prstClr val="white"/>
                  </a:solidFill>
                </a:rPr>
                <a:t>Kenyatta Avenue, </a:t>
              </a:r>
              <a:r>
                <a:rPr lang="en-US" sz="1050" dirty="0" err="1">
                  <a:solidFill>
                    <a:prstClr val="white"/>
                  </a:solidFill>
                </a:rPr>
                <a:t>Nakuru</a:t>
              </a:r>
              <a:endParaRPr lang="en-US" sz="1050" dirty="0">
                <a:solidFill>
                  <a:prstClr val="white"/>
                </a:solidFill>
              </a:endParaRPr>
            </a:p>
            <a:p>
              <a:pPr marL="0" indent="0" algn="l">
                <a:spcAft>
                  <a:spcPts val="0"/>
                </a:spcAft>
                <a:buNone/>
              </a:pPr>
              <a:r>
                <a:rPr lang="en-US" sz="1050" dirty="0">
                  <a:solidFill>
                    <a:prstClr val="white"/>
                  </a:solidFill>
                </a:rPr>
                <a:t>Wireless: 020 2894 501</a:t>
              </a:r>
            </a:p>
            <a:p>
              <a:pPr marL="0" indent="0" algn="l">
                <a:spcAft>
                  <a:spcPts val="1200"/>
                </a:spcAft>
                <a:buNone/>
              </a:pPr>
              <a:r>
                <a:rPr lang="en-US" sz="1050" dirty="0">
                  <a:solidFill>
                    <a:prstClr val="white"/>
                  </a:solidFill>
                </a:rPr>
                <a:t>Mobile: +254-735-501 523</a:t>
              </a:r>
            </a:p>
            <a:p>
              <a:pPr marL="0" indent="0" algn="l">
                <a:spcAft>
                  <a:spcPts val="0"/>
                </a:spcAft>
                <a:buNone/>
              </a:pPr>
              <a:r>
                <a:rPr lang="en-US" sz="1400" b="1" dirty="0">
                  <a:solidFill>
                    <a:prstClr val="white"/>
                  </a:solidFill>
                </a:rPr>
                <a:t>ELDORET BRANCH</a:t>
              </a:r>
            </a:p>
            <a:p>
              <a:pPr marL="0" indent="0" algn="l">
                <a:spcAft>
                  <a:spcPts val="0"/>
                </a:spcAft>
                <a:buNone/>
              </a:pPr>
              <a:r>
                <a:rPr lang="en-US" sz="1400" b="1" dirty="0">
                  <a:solidFill>
                    <a:prstClr val="white"/>
                  </a:solidFill>
                </a:rPr>
                <a:t>Zion Mall, 1</a:t>
              </a:r>
              <a:r>
                <a:rPr lang="en-US" sz="1400" b="1" baseline="30000" dirty="0">
                  <a:solidFill>
                    <a:prstClr val="white"/>
                  </a:solidFill>
                </a:rPr>
                <a:t>st</a:t>
              </a:r>
              <a:r>
                <a:rPr lang="en-US" sz="1400" b="1" dirty="0">
                  <a:solidFill>
                    <a:prstClr val="white"/>
                  </a:solidFill>
                </a:rPr>
                <a:t> Floor,</a:t>
              </a:r>
            </a:p>
            <a:p>
              <a:pPr marL="0" indent="0" algn="l">
                <a:spcAft>
                  <a:spcPts val="0"/>
                </a:spcAft>
                <a:buNone/>
              </a:pPr>
              <a:r>
                <a:rPr lang="en-US" sz="1400" b="1" dirty="0">
                  <a:solidFill>
                    <a:prstClr val="white"/>
                  </a:solidFill>
                </a:rPr>
                <a:t>Uganda Road, </a:t>
              </a:r>
            </a:p>
            <a:p>
              <a:pPr marL="0" indent="0" algn="l">
                <a:spcAft>
                  <a:spcPts val="0"/>
                </a:spcAft>
                <a:buNone/>
              </a:pPr>
              <a:r>
                <a:rPr lang="en-US" sz="1400" b="1" dirty="0">
                  <a:solidFill>
                    <a:prstClr val="white"/>
                  </a:solidFill>
                </a:rPr>
                <a:t>Ronald </a:t>
              </a:r>
              <a:r>
                <a:rPr lang="en-US" sz="1400" b="1" dirty="0" err="1">
                  <a:solidFill>
                    <a:prstClr val="white"/>
                  </a:solidFill>
                </a:rPr>
                <a:t>Ngala</a:t>
              </a:r>
              <a:r>
                <a:rPr lang="en-US" sz="1400" b="1" dirty="0">
                  <a:solidFill>
                    <a:prstClr val="white"/>
                  </a:solidFill>
                </a:rPr>
                <a:t> Street</a:t>
              </a:r>
            </a:p>
            <a:p>
              <a:pPr marL="0" indent="0" algn="l">
                <a:spcAft>
                  <a:spcPts val="0"/>
                </a:spcAft>
                <a:buNone/>
              </a:pPr>
              <a:r>
                <a:rPr lang="en-US" sz="1400" b="1" dirty="0">
                  <a:solidFill>
                    <a:prstClr val="white"/>
                  </a:solidFill>
                </a:rPr>
                <a:t>Mobile: +254-733-669 716</a:t>
              </a:r>
            </a:p>
          </p:txBody>
        </p:sp>
        <p:sp>
          <p:nvSpPr>
            <p:cNvPr id="12" name="Content Placeholder 2"/>
            <p:cNvSpPr txBox="1">
              <a:spLocks/>
            </p:cNvSpPr>
            <p:nvPr/>
          </p:nvSpPr>
          <p:spPr>
            <a:xfrm>
              <a:off x="5926268" y="343804"/>
              <a:ext cx="2512615" cy="4185782"/>
            </a:xfrm>
            <a:prstGeom prst="rect">
              <a:avLst/>
            </a:prstGeom>
            <a:noFill/>
          </p:spPr>
          <p:txBody>
            <a:bodyPr numCol="1" spcCol="828000">
              <a:noAutofit/>
            </a:bodyPr>
            <a:lstStyle>
              <a:lvl1pPr marL="342900" indent="-342900" algn="just" defTabSz="457200" rtl="0" eaLnBrk="1" latinLnBrk="0" hangingPunct="1">
                <a:lnSpc>
                  <a:spcPct val="120000"/>
                </a:lnSpc>
                <a:spcBef>
                  <a:spcPts val="0"/>
                </a:spcBef>
                <a:spcAft>
                  <a:spcPts val="600"/>
                </a:spcAft>
                <a:buFont typeface="Arial"/>
                <a:buChar char="•"/>
                <a:defRPr sz="3200" kern="1200">
                  <a:solidFill>
                    <a:schemeClr val="tx1">
                      <a:lumMod val="75000"/>
                      <a:lumOff val="25000"/>
                    </a:schemeClr>
                  </a:solidFill>
                  <a:latin typeface="+mn-lt"/>
                  <a:ea typeface="+mn-ea"/>
                  <a:cs typeface="+mn-cs"/>
                </a:defRPr>
              </a:lvl1pPr>
              <a:lvl2pPr marL="742950" indent="-285750" algn="just" defTabSz="457200" rtl="0" eaLnBrk="1" latinLnBrk="0" hangingPunct="1">
                <a:lnSpc>
                  <a:spcPct val="120000"/>
                </a:lnSpc>
                <a:spcBef>
                  <a:spcPts val="0"/>
                </a:spcBef>
                <a:spcAft>
                  <a:spcPts val="600"/>
                </a:spcAft>
                <a:buFont typeface="Arial"/>
                <a:buChar char="–"/>
                <a:defRPr sz="2800" kern="1200">
                  <a:solidFill>
                    <a:schemeClr val="tx1">
                      <a:lumMod val="75000"/>
                      <a:lumOff val="25000"/>
                    </a:schemeClr>
                  </a:solidFill>
                  <a:latin typeface="+mn-lt"/>
                  <a:ea typeface="+mn-ea"/>
                  <a:cs typeface="+mn-cs"/>
                </a:defRPr>
              </a:lvl2pPr>
              <a:lvl3pPr marL="1143000" indent="-228600" algn="just" defTabSz="457200" rtl="0" eaLnBrk="1" latinLnBrk="0" hangingPunct="1">
                <a:lnSpc>
                  <a:spcPct val="120000"/>
                </a:lnSpc>
                <a:spcBef>
                  <a:spcPts val="0"/>
                </a:spcBef>
                <a:spcAft>
                  <a:spcPts val="600"/>
                </a:spcAft>
                <a:buFont typeface="Arial"/>
                <a:buChar char="•"/>
                <a:defRPr sz="2400" kern="1200">
                  <a:solidFill>
                    <a:schemeClr val="tx1">
                      <a:lumMod val="75000"/>
                      <a:lumOff val="25000"/>
                    </a:schemeClr>
                  </a:solidFill>
                  <a:latin typeface="+mn-lt"/>
                  <a:ea typeface="+mn-ea"/>
                  <a:cs typeface="+mn-cs"/>
                </a:defRPr>
              </a:lvl3pPr>
              <a:lvl4pPr marL="1600200" indent="-228600" algn="just" defTabSz="457200" rtl="0" eaLnBrk="1" latinLnBrk="0" hangingPunct="1">
                <a:lnSpc>
                  <a:spcPct val="120000"/>
                </a:lnSpc>
                <a:spcBef>
                  <a:spcPts val="0"/>
                </a:spcBef>
                <a:spcAft>
                  <a:spcPts val="600"/>
                </a:spcAft>
                <a:buFont typeface="Arial"/>
                <a:buChar char="–"/>
                <a:defRPr sz="2000" kern="1200">
                  <a:solidFill>
                    <a:schemeClr val="tx1">
                      <a:lumMod val="75000"/>
                      <a:lumOff val="25000"/>
                    </a:schemeClr>
                  </a:solidFill>
                  <a:latin typeface="+mn-lt"/>
                  <a:ea typeface="+mn-ea"/>
                  <a:cs typeface="+mn-cs"/>
                </a:defRPr>
              </a:lvl4pPr>
              <a:lvl5pPr marL="2057400" indent="-228600" algn="just" defTabSz="457200" rtl="0" eaLnBrk="1" latinLnBrk="0" hangingPunct="1">
                <a:lnSpc>
                  <a:spcPct val="120000"/>
                </a:lnSpc>
                <a:spcBef>
                  <a:spcPts val="0"/>
                </a:spcBef>
                <a:spcAft>
                  <a:spcPts val="600"/>
                </a:spcAft>
                <a:buFont typeface="Arial"/>
                <a:buChar char="»"/>
                <a:defRPr sz="20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spcAft>
                  <a:spcPts val="0"/>
                </a:spcAft>
                <a:buNone/>
              </a:pPr>
              <a:r>
                <a:rPr lang="en-US" sz="1050" b="1" dirty="0">
                  <a:solidFill>
                    <a:prstClr val="white"/>
                  </a:solidFill>
                </a:rPr>
                <a:t>KISII BRANCH</a:t>
              </a:r>
            </a:p>
            <a:p>
              <a:pPr marL="0" indent="0" algn="l">
                <a:spcAft>
                  <a:spcPts val="0"/>
                </a:spcAft>
                <a:buNone/>
              </a:pPr>
              <a:r>
                <a:rPr lang="en-US" sz="1050" dirty="0">
                  <a:solidFill>
                    <a:prstClr val="white"/>
                  </a:solidFill>
                </a:rPr>
                <a:t>Mocha place, 2</a:t>
              </a:r>
              <a:r>
                <a:rPr lang="en-US" sz="1050" baseline="30000" dirty="0">
                  <a:solidFill>
                    <a:prstClr val="white"/>
                  </a:solidFill>
                </a:rPr>
                <a:t>nd</a:t>
              </a:r>
              <a:r>
                <a:rPr lang="en-US" sz="1050" dirty="0">
                  <a:solidFill>
                    <a:prstClr val="white"/>
                  </a:solidFill>
                </a:rPr>
                <a:t> Floor, </a:t>
              </a:r>
            </a:p>
            <a:p>
              <a:pPr marL="0" indent="0" algn="l">
                <a:spcAft>
                  <a:spcPts val="0"/>
                </a:spcAft>
                <a:buNone/>
              </a:pPr>
              <a:r>
                <a:rPr lang="en-US" sz="1050" dirty="0" err="1">
                  <a:solidFill>
                    <a:prstClr val="white"/>
                  </a:solidFill>
                </a:rPr>
                <a:t>Moi</a:t>
              </a:r>
              <a:r>
                <a:rPr lang="en-US" sz="1050" dirty="0">
                  <a:solidFill>
                    <a:prstClr val="white"/>
                  </a:solidFill>
                </a:rPr>
                <a:t> Highway</a:t>
              </a:r>
            </a:p>
            <a:p>
              <a:pPr marL="0" indent="0" algn="l">
                <a:spcAft>
                  <a:spcPts val="1200"/>
                </a:spcAft>
                <a:buNone/>
              </a:pPr>
              <a:r>
                <a:rPr lang="en-US" sz="1050" dirty="0">
                  <a:solidFill>
                    <a:prstClr val="white"/>
                  </a:solidFill>
                </a:rPr>
                <a:t>Mobile: +254-733-562 042</a:t>
              </a:r>
            </a:p>
            <a:p>
              <a:pPr marL="0" indent="0" algn="l">
                <a:spcAft>
                  <a:spcPts val="0"/>
                </a:spcAft>
                <a:buNone/>
              </a:pPr>
              <a:r>
                <a:rPr lang="en-US" sz="1050" b="1" dirty="0">
                  <a:solidFill>
                    <a:prstClr val="white"/>
                  </a:solidFill>
                </a:rPr>
                <a:t>NYERI BRANCH</a:t>
              </a:r>
            </a:p>
            <a:p>
              <a:pPr marL="0" indent="0" algn="l">
                <a:spcAft>
                  <a:spcPts val="0"/>
                </a:spcAft>
                <a:buNone/>
              </a:pPr>
              <a:r>
                <a:rPr lang="en-US" sz="1050" dirty="0" err="1">
                  <a:solidFill>
                    <a:prstClr val="white"/>
                  </a:solidFill>
                </a:rPr>
                <a:t>Konahauthi</a:t>
              </a:r>
              <a:r>
                <a:rPr lang="en-US" sz="1050" dirty="0">
                  <a:solidFill>
                    <a:prstClr val="white"/>
                  </a:solidFill>
                </a:rPr>
                <a:t> Building, 1</a:t>
              </a:r>
              <a:r>
                <a:rPr lang="en-US" sz="1050" baseline="30000" dirty="0">
                  <a:solidFill>
                    <a:prstClr val="white"/>
                  </a:solidFill>
                </a:rPr>
                <a:t>st</a:t>
              </a:r>
              <a:r>
                <a:rPr lang="en-US" sz="1050" dirty="0">
                  <a:solidFill>
                    <a:prstClr val="white"/>
                  </a:solidFill>
                </a:rPr>
                <a:t> Floor, </a:t>
              </a:r>
            </a:p>
            <a:p>
              <a:pPr marL="0" indent="0" algn="l">
                <a:spcAft>
                  <a:spcPts val="0"/>
                </a:spcAft>
                <a:buNone/>
              </a:pPr>
              <a:r>
                <a:rPr lang="en-US" sz="1050" dirty="0">
                  <a:solidFill>
                    <a:prstClr val="white"/>
                  </a:solidFill>
                </a:rPr>
                <a:t>Room H3, </a:t>
              </a:r>
              <a:r>
                <a:rPr lang="en-US" sz="1050" dirty="0" err="1">
                  <a:solidFill>
                    <a:prstClr val="white"/>
                  </a:solidFill>
                </a:rPr>
                <a:t>Kanisa</a:t>
              </a:r>
              <a:r>
                <a:rPr lang="en-US" sz="1050" dirty="0">
                  <a:solidFill>
                    <a:prstClr val="white"/>
                  </a:solidFill>
                </a:rPr>
                <a:t> Road,</a:t>
              </a:r>
            </a:p>
            <a:p>
              <a:pPr marL="0" indent="0" algn="l">
                <a:spcAft>
                  <a:spcPts val="1200"/>
                </a:spcAft>
                <a:buNone/>
              </a:pPr>
              <a:r>
                <a:rPr lang="en-US" sz="1050" dirty="0">
                  <a:solidFill>
                    <a:prstClr val="white"/>
                  </a:solidFill>
                </a:rPr>
                <a:t>Mobile: +254-733-562 340</a:t>
              </a:r>
            </a:p>
            <a:p>
              <a:pPr marL="0" indent="0" algn="l">
                <a:spcAft>
                  <a:spcPts val="0"/>
                </a:spcAft>
                <a:buNone/>
              </a:pPr>
              <a:r>
                <a:rPr lang="en-US" sz="1050" b="1" dirty="0">
                  <a:solidFill>
                    <a:prstClr val="white"/>
                  </a:solidFill>
                </a:rPr>
                <a:t>THIKA BRANCH</a:t>
              </a:r>
            </a:p>
            <a:p>
              <a:pPr marL="0" indent="0" algn="l">
                <a:spcAft>
                  <a:spcPts val="0"/>
                </a:spcAft>
                <a:buNone/>
              </a:pPr>
              <a:r>
                <a:rPr lang="en-US" sz="1050" dirty="0" err="1">
                  <a:solidFill>
                    <a:prstClr val="white"/>
                  </a:solidFill>
                </a:rPr>
                <a:t>Zuri</a:t>
              </a:r>
              <a:r>
                <a:rPr lang="en-US" sz="1050" dirty="0">
                  <a:solidFill>
                    <a:prstClr val="white"/>
                  </a:solidFill>
                </a:rPr>
                <a:t> Centre, 5</a:t>
              </a:r>
              <a:r>
                <a:rPr lang="en-US" sz="1050" baseline="30000" dirty="0">
                  <a:solidFill>
                    <a:prstClr val="white"/>
                  </a:solidFill>
                </a:rPr>
                <a:t>th</a:t>
              </a:r>
              <a:r>
                <a:rPr lang="en-US" sz="1050" dirty="0">
                  <a:solidFill>
                    <a:prstClr val="white"/>
                  </a:solidFill>
                </a:rPr>
                <a:t> Floor,</a:t>
              </a:r>
            </a:p>
            <a:p>
              <a:pPr marL="0" indent="0" algn="l">
                <a:spcAft>
                  <a:spcPts val="0"/>
                </a:spcAft>
                <a:buNone/>
              </a:pPr>
              <a:r>
                <a:rPr lang="en-US" sz="1050" dirty="0">
                  <a:solidFill>
                    <a:prstClr val="white"/>
                  </a:solidFill>
                </a:rPr>
                <a:t>Kenyatta Highway</a:t>
              </a:r>
            </a:p>
            <a:p>
              <a:pPr marL="0" indent="0" algn="l">
                <a:spcAft>
                  <a:spcPts val="1200"/>
                </a:spcAft>
                <a:buNone/>
              </a:pPr>
              <a:r>
                <a:rPr lang="en-US" sz="1050" dirty="0">
                  <a:solidFill>
                    <a:prstClr val="white"/>
                  </a:solidFill>
                </a:rPr>
                <a:t>Mobile: +254-733-562 970</a:t>
              </a:r>
            </a:p>
            <a:p>
              <a:pPr marL="0" indent="0" algn="l">
                <a:spcAft>
                  <a:spcPts val="0"/>
                </a:spcAft>
                <a:buNone/>
              </a:pPr>
              <a:r>
                <a:rPr lang="en-US" sz="1050" b="1" dirty="0">
                  <a:solidFill>
                    <a:prstClr val="white"/>
                  </a:solidFill>
                </a:rPr>
                <a:t>KITENGELA BRANCH</a:t>
              </a:r>
            </a:p>
            <a:p>
              <a:pPr marL="0" indent="0" algn="l">
                <a:spcAft>
                  <a:spcPts val="0"/>
                </a:spcAft>
                <a:buNone/>
              </a:pPr>
              <a:r>
                <a:rPr lang="en-US" sz="1050" dirty="0">
                  <a:solidFill>
                    <a:prstClr val="white"/>
                  </a:solidFill>
                </a:rPr>
                <a:t>The Red Heron Centre, 2</a:t>
              </a:r>
              <a:r>
                <a:rPr lang="en-US" sz="1050" baseline="30000" dirty="0">
                  <a:solidFill>
                    <a:prstClr val="white"/>
                  </a:solidFill>
                </a:rPr>
                <a:t>nd</a:t>
              </a:r>
              <a:r>
                <a:rPr lang="en-US" sz="1050" dirty="0">
                  <a:solidFill>
                    <a:prstClr val="white"/>
                  </a:solidFill>
                </a:rPr>
                <a:t> Floor, </a:t>
              </a:r>
              <a:r>
                <a:rPr lang="en-US" sz="1050" dirty="0" err="1">
                  <a:solidFill>
                    <a:prstClr val="white"/>
                  </a:solidFill>
                </a:rPr>
                <a:t>Namanga</a:t>
              </a:r>
              <a:r>
                <a:rPr lang="en-US" sz="1050" dirty="0">
                  <a:solidFill>
                    <a:prstClr val="white"/>
                  </a:solidFill>
                </a:rPr>
                <a:t>-Nairobi Road</a:t>
              </a:r>
            </a:p>
            <a:p>
              <a:pPr marL="0" indent="0" algn="l">
                <a:spcAft>
                  <a:spcPts val="0"/>
                </a:spcAft>
                <a:buNone/>
              </a:pPr>
              <a:r>
                <a:rPr lang="en-US" sz="1050" dirty="0">
                  <a:solidFill>
                    <a:prstClr val="white"/>
                  </a:solidFill>
                </a:rPr>
                <a:t>Mobile: +254-733-414 168</a:t>
              </a:r>
            </a:p>
          </p:txBody>
        </p:sp>
      </p:grpSp>
      <p:sp>
        <p:nvSpPr>
          <p:cNvPr id="13" name="Content Placeholder 2"/>
          <p:cNvSpPr txBox="1">
            <a:spLocks/>
          </p:cNvSpPr>
          <p:nvPr/>
        </p:nvSpPr>
        <p:spPr>
          <a:xfrm>
            <a:off x="1981200" y="4885648"/>
            <a:ext cx="8229600" cy="986938"/>
          </a:xfrm>
          <a:prstGeom prst="rect">
            <a:avLst/>
          </a:prstGeom>
          <a:noFill/>
        </p:spPr>
        <p:txBody>
          <a:bodyPr numCol="1" spcCol="828000" anchor="t">
            <a:noAutofit/>
          </a:bodyPr>
          <a:lstStyle>
            <a:lvl1pPr marL="342900" indent="-342900" algn="just" defTabSz="457200" rtl="0" eaLnBrk="1" latinLnBrk="0" hangingPunct="1">
              <a:lnSpc>
                <a:spcPct val="120000"/>
              </a:lnSpc>
              <a:spcBef>
                <a:spcPts val="0"/>
              </a:spcBef>
              <a:spcAft>
                <a:spcPts val="600"/>
              </a:spcAft>
              <a:buFont typeface="Arial"/>
              <a:buChar char="•"/>
              <a:defRPr sz="3200" kern="1200">
                <a:solidFill>
                  <a:schemeClr val="tx1">
                    <a:lumMod val="75000"/>
                    <a:lumOff val="25000"/>
                  </a:schemeClr>
                </a:solidFill>
                <a:latin typeface="+mn-lt"/>
                <a:ea typeface="+mn-ea"/>
                <a:cs typeface="+mn-cs"/>
              </a:defRPr>
            </a:lvl1pPr>
            <a:lvl2pPr marL="742950" indent="-285750" algn="just" defTabSz="457200" rtl="0" eaLnBrk="1" latinLnBrk="0" hangingPunct="1">
              <a:lnSpc>
                <a:spcPct val="120000"/>
              </a:lnSpc>
              <a:spcBef>
                <a:spcPts val="0"/>
              </a:spcBef>
              <a:spcAft>
                <a:spcPts val="600"/>
              </a:spcAft>
              <a:buFont typeface="Arial"/>
              <a:buChar char="–"/>
              <a:defRPr sz="2800" kern="1200">
                <a:solidFill>
                  <a:schemeClr val="tx1">
                    <a:lumMod val="75000"/>
                    <a:lumOff val="25000"/>
                  </a:schemeClr>
                </a:solidFill>
                <a:latin typeface="+mn-lt"/>
                <a:ea typeface="+mn-ea"/>
                <a:cs typeface="+mn-cs"/>
              </a:defRPr>
            </a:lvl2pPr>
            <a:lvl3pPr marL="1143000" indent="-228600" algn="just" defTabSz="457200" rtl="0" eaLnBrk="1" latinLnBrk="0" hangingPunct="1">
              <a:lnSpc>
                <a:spcPct val="120000"/>
              </a:lnSpc>
              <a:spcBef>
                <a:spcPts val="0"/>
              </a:spcBef>
              <a:spcAft>
                <a:spcPts val="600"/>
              </a:spcAft>
              <a:buFont typeface="Arial"/>
              <a:buChar char="•"/>
              <a:defRPr sz="2400" kern="1200">
                <a:solidFill>
                  <a:schemeClr val="tx1">
                    <a:lumMod val="75000"/>
                    <a:lumOff val="25000"/>
                  </a:schemeClr>
                </a:solidFill>
                <a:latin typeface="+mn-lt"/>
                <a:ea typeface="+mn-ea"/>
                <a:cs typeface="+mn-cs"/>
              </a:defRPr>
            </a:lvl3pPr>
            <a:lvl4pPr marL="1600200" indent="-228600" algn="just" defTabSz="457200" rtl="0" eaLnBrk="1" latinLnBrk="0" hangingPunct="1">
              <a:lnSpc>
                <a:spcPct val="120000"/>
              </a:lnSpc>
              <a:spcBef>
                <a:spcPts val="0"/>
              </a:spcBef>
              <a:spcAft>
                <a:spcPts val="600"/>
              </a:spcAft>
              <a:buFont typeface="Arial"/>
              <a:buChar char="–"/>
              <a:defRPr sz="2000" kern="1200">
                <a:solidFill>
                  <a:schemeClr val="tx1">
                    <a:lumMod val="75000"/>
                    <a:lumOff val="25000"/>
                  </a:schemeClr>
                </a:solidFill>
                <a:latin typeface="+mn-lt"/>
                <a:ea typeface="+mn-ea"/>
                <a:cs typeface="+mn-cs"/>
              </a:defRPr>
            </a:lvl4pPr>
            <a:lvl5pPr marL="2057400" indent="-228600" algn="just" defTabSz="457200" rtl="0" eaLnBrk="1" latinLnBrk="0" hangingPunct="1">
              <a:lnSpc>
                <a:spcPct val="120000"/>
              </a:lnSpc>
              <a:spcBef>
                <a:spcPts val="0"/>
              </a:spcBef>
              <a:spcAft>
                <a:spcPts val="600"/>
              </a:spcAft>
              <a:buFont typeface="Arial"/>
              <a:buChar char="»"/>
              <a:defRPr sz="20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Aft>
                <a:spcPts val="0"/>
              </a:spcAft>
              <a:buNone/>
            </a:pPr>
            <a:r>
              <a:rPr lang="en-US" sz="1050" b="1" dirty="0">
                <a:solidFill>
                  <a:prstClr val="white"/>
                </a:solidFill>
              </a:rPr>
              <a:t>RESOLUTION INSURANCE </a:t>
            </a:r>
            <a:r>
              <a:rPr lang="mr-IN" sz="1050" b="1" dirty="0">
                <a:solidFill>
                  <a:prstClr val="white"/>
                </a:solidFill>
              </a:rPr>
              <a:t>–</a:t>
            </a:r>
            <a:r>
              <a:rPr lang="en-US" sz="1050" b="1" dirty="0">
                <a:solidFill>
                  <a:prstClr val="white"/>
                </a:solidFill>
              </a:rPr>
              <a:t> TANZANIA: </a:t>
            </a:r>
            <a:r>
              <a:rPr lang="en-US" sz="1050" dirty="0">
                <a:solidFill>
                  <a:prstClr val="white"/>
                </a:solidFill>
              </a:rPr>
              <a:t>Tan House Building, 6th Floor, along Ali Hassan </a:t>
            </a:r>
            <a:r>
              <a:rPr lang="en-US" sz="1050" dirty="0" err="1">
                <a:solidFill>
                  <a:prstClr val="white"/>
                </a:solidFill>
              </a:rPr>
              <a:t>Mwinyi</a:t>
            </a:r>
            <a:r>
              <a:rPr lang="en-US" sz="1050" dirty="0">
                <a:solidFill>
                  <a:prstClr val="white"/>
                </a:solidFill>
              </a:rPr>
              <a:t> Road, near Victoria Petrol Station</a:t>
            </a:r>
          </a:p>
          <a:p>
            <a:pPr marL="0" indent="0" algn="ctr">
              <a:spcAft>
                <a:spcPts val="0"/>
              </a:spcAft>
              <a:buNone/>
            </a:pPr>
            <a:r>
              <a:rPr lang="en-US" sz="1050" dirty="0">
                <a:solidFill>
                  <a:prstClr val="white"/>
                </a:solidFill>
              </a:rPr>
              <a:t>Tel: +255 22 2210 700 | Mobile: +255 767 440 110 | Email: </a:t>
            </a:r>
            <a:r>
              <a:rPr lang="en-US" sz="1050" dirty="0" err="1">
                <a:solidFill>
                  <a:prstClr val="white"/>
                </a:solidFill>
              </a:rPr>
              <a:t>info@resolution.co.tz</a:t>
            </a:r>
            <a:endParaRPr lang="en-US" sz="1050" dirty="0">
              <a:solidFill>
                <a:prstClr val="white"/>
              </a:solidFill>
            </a:endParaRPr>
          </a:p>
          <a:p>
            <a:pPr marL="0" indent="0" algn="ctr">
              <a:spcAft>
                <a:spcPts val="0"/>
              </a:spcAft>
              <a:buNone/>
            </a:pPr>
            <a:endParaRPr lang="en-US" sz="1050" b="1" dirty="0">
              <a:solidFill>
                <a:prstClr val="white"/>
              </a:solidFill>
            </a:endParaRPr>
          </a:p>
          <a:p>
            <a:pPr marL="0" indent="0" algn="ctr">
              <a:spcAft>
                <a:spcPts val="0"/>
              </a:spcAft>
              <a:buNone/>
            </a:pPr>
            <a:r>
              <a:rPr lang="en-US" sz="1050" b="1" dirty="0">
                <a:solidFill>
                  <a:prstClr val="white"/>
                </a:solidFill>
              </a:rPr>
              <a:t>IAA-RESOLUTION HEALTH UGANDA: </a:t>
            </a:r>
            <a:r>
              <a:rPr lang="en-US" sz="1050" dirty="0">
                <a:solidFill>
                  <a:prstClr val="white"/>
                </a:solidFill>
              </a:rPr>
              <a:t>37, Yusuf </a:t>
            </a:r>
            <a:r>
              <a:rPr lang="en-US" sz="1050" dirty="0" err="1">
                <a:solidFill>
                  <a:prstClr val="white"/>
                </a:solidFill>
              </a:rPr>
              <a:t>Lule</a:t>
            </a:r>
            <a:r>
              <a:rPr lang="en-US" sz="1050" dirty="0">
                <a:solidFill>
                  <a:prstClr val="white"/>
                </a:solidFill>
              </a:rPr>
              <a:t> Road | P. O. Box 3345, Kampala</a:t>
            </a:r>
          </a:p>
          <a:p>
            <a:pPr marL="0" indent="0" algn="ctr">
              <a:spcAft>
                <a:spcPts val="1200"/>
              </a:spcAft>
              <a:buNone/>
            </a:pPr>
            <a:r>
              <a:rPr lang="en-US" sz="1050" dirty="0">
                <a:solidFill>
                  <a:prstClr val="white"/>
                </a:solidFill>
              </a:rPr>
              <a:t>Tel: +256 417 335935/21 | Mobile: +256 753 138 866 | Email: </a:t>
            </a:r>
            <a:r>
              <a:rPr lang="en-US" sz="1050" dirty="0" err="1">
                <a:solidFill>
                  <a:prstClr val="white"/>
                </a:solidFill>
              </a:rPr>
              <a:t>cover@iaa-resolution.co.ug</a:t>
            </a:r>
            <a:endParaRPr lang="en-US" sz="1050" dirty="0">
              <a:solidFill>
                <a:prstClr val="white"/>
              </a:solidFill>
            </a:endParaRPr>
          </a:p>
        </p:txBody>
      </p:sp>
    </p:spTree>
    <p:extLst>
      <p:ext uri="{BB962C8B-B14F-4D97-AF65-F5344CB8AC3E}">
        <p14:creationId xmlns:p14="http://schemas.microsoft.com/office/powerpoint/2010/main" val="40727372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141669"/>
            <a:ext cx="10515600" cy="636542"/>
          </a:xfrm>
        </p:spPr>
        <p:txBody>
          <a:bodyPr>
            <a:normAutofit/>
          </a:bodyPr>
          <a:lstStyle/>
          <a:p>
            <a:r>
              <a:rPr lang="en-US" sz="2800" b="1" dirty="0" smtClean="0">
                <a:solidFill>
                  <a:srgbClr val="FF0000"/>
                </a:solidFill>
                <a:latin typeface="Century Gothic" panose="020B0502020202020204" pitchFamily="34" charset="0"/>
                <a:ea typeface="Trade Gothic LT Std" charset="0"/>
                <a:cs typeface="Trade Gothic LT Std" charset="0"/>
              </a:rPr>
              <a:t>Our Products</a:t>
            </a:r>
            <a:endParaRPr lang="en-US" sz="2800" b="1" dirty="0">
              <a:solidFill>
                <a:srgbClr val="FF0000"/>
              </a:solidFill>
              <a:latin typeface="Century Gothic" panose="020B0502020202020204" pitchFamily="34" charset="0"/>
              <a:ea typeface="Trade Gothic LT Std" charset="0"/>
              <a:cs typeface="Trade Gothic LT Std" charset="0"/>
            </a:endParaRPr>
          </a:p>
        </p:txBody>
      </p:sp>
      <p:pic>
        <p:nvPicPr>
          <p:cNvPr id="5" name="Picture 4"/>
          <p:cNvPicPr>
            <a:picLocks noChangeAspect="1"/>
          </p:cNvPicPr>
          <p:nvPr/>
        </p:nvPicPr>
        <p:blipFill>
          <a:blip r:embed="rId2"/>
          <a:stretch>
            <a:fillRect/>
          </a:stretch>
        </p:blipFill>
        <p:spPr>
          <a:xfrm>
            <a:off x="850900" y="950976"/>
            <a:ext cx="10490200" cy="4803648"/>
          </a:xfrm>
          <a:prstGeom prst="rect">
            <a:avLst/>
          </a:prstGeom>
        </p:spPr>
      </p:pic>
      <p:sp>
        <p:nvSpPr>
          <p:cNvPr id="6" name="TextBox 5"/>
          <p:cNvSpPr txBox="1"/>
          <p:nvPr/>
        </p:nvSpPr>
        <p:spPr>
          <a:xfrm>
            <a:off x="850900" y="2295144"/>
            <a:ext cx="2687828" cy="1938992"/>
          </a:xfrm>
          <a:prstGeom prst="rect">
            <a:avLst/>
          </a:prstGeom>
          <a:noFill/>
        </p:spPr>
        <p:txBody>
          <a:bodyPr wrap="square" rtlCol="0">
            <a:spAutoFit/>
          </a:bodyPr>
          <a:lstStyle/>
          <a:p>
            <a:pPr algn="just"/>
            <a:r>
              <a:rPr lang="en-US" sz="2000" dirty="0" smtClean="0">
                <a:solidFill>
                  <a:schemeClr val="bg1"/>
                </a:solidFill>
                <a:latin typeface="Century Gothic" panose="020B0502020202020204" pitchFamily="34" charset="0"/>
                <a:ea typeface="Trade Gothic LT Std" charset="0"/>
                <a:cs typeface="Trade Gothic LT Std" charset="0"/>
              </a:rPr>
              <a:t>We offer </a:t>
            </a:r>
            <a:r>
              <a:rPr lang="en-US" sz="2000" b="1" dirty="0" smtClean="0">
                <a:solidFill>
                  <a:schemeClr val="bg1"/>
                </a:solidFill>
                <a:latin typeface="Century Gothic" panose="020B0502020202020204" pitchFamily="34" charset="0"/>
                <a:ea typeface="Trade Gothic LT Std" charset="0"/>
                <a:cs typeface="Trade Gothic LT Std" charset="0"/>
              </a:rPr>
              <a:t>Medical Travel </a:t>
            </a:r>
            <a:r>
              <a:rPr lang="en-US" sz="2000" dirty="0" smtClean="0">
                <a:solidFill>
                  <a:schemeClr val="bg1"/>
                </a:solidFill>
                <a:latin typeface="Century Gothic" panose="020B0502020202020204" pitchFamily="34" charset="0"/>
                <a:ea typeface="Trade Gothic LT Std" charset="0"/>
                <a:cs typeface="Trade Gothic LT Std" charset="0"/>
              </a:rPr>
              <a:t>and </a:t>
            </a:r>
            <a:r>
              <a:rPr lang="en-US" sz="2000" b="1" dirty="0" smtClean="0">
                <a:solidFill>
                  <a:schemeClr val="bg1"/>
                </a:solidFill>
                <a:latin typeface="Century Gothic" panose="020B0502020202020204" pitchFamily="34" charset="0"/>
                <a:ea typeface="Trade Gothic LT Std" charset="0"/>
                <a:cs typeface="Trade Gothic LT Std" charset="0"/>
              </a:rPr>
              <a:t>Liability </a:t>
            </a:r>
            <a:r>
              <a:rPr lang="en-US" sz="2000" dirty="0" smtClean="0">
                <a:solidFill>
                  <a:schemeClr val="bg1"/>
                </a:solidFill>
                <a:latin typeface="Century Gothic" panose="020B0502020202020204" pitchFamily="34" charset="0"/>
                <a:ea typeface="Trade Gothic LT Std" charset="0"/>
                <a:cs typeface="Trade Gothic LT Std" charset="0"/>
              </a:rPr>
              <a:t>Plans,</a:t>
            </a:r>
            <a:r>
              <a:rPr lang="en-US" sz="2000" b="1" dirty="0" smtClean="0">
                <a:solidFill>
                  <a:schemeClr val="bg1"/>
                </a:solidFill>
                <a:latin typeface="Century Gothic" panose="020B0502020202020204" pitchFamily="34" charset="0"/>
                <a:ea typeface="Trade Gothic LT Std" charset="0"/>
                <a:cs typeface="Trade Gothic LT Std" charset="0"/>
              </a:rPr>
              <a:t>Asset,Motor</a:t>
            </a:r>
            <a:r>
              <a:rPr lang="en-US" sz="2000" dirty="0" smtClean="0">
                <a:solidFill>
                  <a:schemeClr val="bg1"/>
                </a:solidFill>
                <a:latin typeface="Century Gothic" panose="020B0502020202020204" pitchFamily="34" charset="0"/>
                <a:ea typeface="Trade Gothic LT Std" charset="0"/>
                <a:cs typeface="Trade Gothic LT Std" charset="0"/>
              </a:rPr>
              <a:t> Covers and all other classes of General Insurance</a:t>
            </a:r>
            <a:r>
              <a:rPr lang="en-US" sz="2000" dirty="0" smtClean="0">
                <a:solidFill>
                  <a:schemeClr val="bg1"/>
                </a:solidFill>
                <a:latin typeface="Trade Gothic LT Std" charset="0"/>
                <a:ea typeface="Trade Gothic LT Std" charset="0"/>
                <a:cs typeface="Trade Gothic LT Std" charset="0"/>
              </a:rPr>
              <a:t>.</a:t>
            </a:r>
            <a:endParaRPr lang="en-US" sz="2000" dirty="0">
              <a:solidFill>
                <a:schemeClr val="bg1"/>
              </a:solidFill>
              <a:latin typeface="Trade Gothic LT Std" charset="0"/>
              <a:ea typeface="Trade Gothic LT Std" charset="0"/>
              <a:cs typeface="Trade Gothic LT Std" charset="0"/>
            </a:endParaRPr>
          </a:p>
        </p:txBody>
      </p:sp>
      <p:sp>
        <p:nvSpPr>
          <p:cNvPr id="8" name="TextBox 7"/>
          <p:cNvSpPr txBox="1"/>
          <p:nvPr/>
        </p:nvSpPr>
        <p:spPr>
          <a:xfrm>
            <a:off x="4425696" y="2322576"/>
            <a:ext cx="3417538" cy="2862322"/>
          </a:xfrm>
          <a:prstGeom prst="rect">
            <a:avLst/>
          </a:prstGeom>
          <a:noFill/>
        </p:spPr>
        <p:txBody>
          <a:bodyPr wrap="square" rtlCol="0">
            <a:spAutoFit/>
          </a:bodyPr>
          <a:lstStyle/>
          <a:p>
            <a:pPr algn="just"/>
            <a:r>
              <a:rPr lang="en-US" dirty="0">
                <a:solidFill>
                  <a:schemeClr val="bg1"/>
                </a:solidFill>
                <a:latin typeface="Century Gothic" panose="020B0502020202020204" pitchFamily="34" charset="0"/>
                <a:ea typeface="Trade Gothic LT Std" charset="0"/>
                <a:cs typeface="Trade Gothic LT Std" charset="0"/>
              </a:rPr>
              <a:t>Our products offer unique cover benefits for individuals,  families, small &amp; medium sized entities as well as large </a:t>
            </a:r>
            <a:r>
              <a:rPr lang="en-US" dirty="0" smtClean="0">
                <a:solidFill>
                  <a:schemeClr val="bg1"/>
                </a:solidFill>
                <a:latin typeface="Century Gothic" panose="020B0502020202020204" pitchFamily="34" charset="0"/>
                <a:ea typeface="Trade Gothic LT Std" charset="0"/>
                <a:cs typeface="Trade Gothic LT Std" charset="0"/>
              </a:rPr>
              <a:t>organizations.</a:t>
            </a:r>
          </a:p>
          <a:p>
            <a:pPr algn="just"/>
            <a:endParaRPr lang="en-US" dirty="0" smtClean="0">
              <a:solidFill>
                <a:schemeClr val="bg1"/>
              </a:solidFill>
              <a:latin typeface="Century Gothic" panose="020B0502020202020204" pitchFamily="34" charset="0"/>
              <a:ea typeface="Trade Gothic LT Std" charset="0"/>
              <a:cs typeface="Trade Gothic LT Std" charset="0"/>
            </a:endParaRPr>
          </a:p>
          <a:p>
            <a:pPr algn="just"/>
            <a:r>
              <a:rPr lang="en-US" dirty="0" smtClean="0">
                <a:solidFill>
                  <a:schemeClr val="bg1"/>
                </a:solidFill>
                <a:latin typeface="Century Gothic" panose="020B0502020202020204" pitchFamily="34" charset="0"/>
                <a:ea typeface="Trade Gothic LT Std" charset="0"/>
                <a:cs typeface="Trade Gothic LT Std" charset="0"/>
              </a:rPr>
              <a:t>We </a:t>
            </a:r>
            <a:r>
              <a:rPr lang="en-US" dirty="0">
                <a:solidFill>
                  <a:schemeClr val="bg1"/>
                </a:solidFill>
                <a:latin typeface="Century Gothic" panose="020B0502020202020204" pitchFamily="34" charset="0"/>
                <a:ea typeface="Trade Gothic LT Std" charset="0"/>
                <a:cs typeface="Trade Gothic LT Std" charset="0"/>
              </a:rPr>
              <a:t>continuously seek </a:t>
            </a:r>
            <a:r>
              <a:rPr lang="en-US" dirty="0" smtClean="0">
                <a:solidFill>
                  <a:schemeClr val="bg1"/>
                </a:solidFill>
                <a:latin typeface="Century Gothic" panose="020B0502020202020204" pitchFamily="34" charset="0"/>
                <a:ea typeface="Trade Gothic LT Std" charset="0"/>
                <a:cs typeface="Trade Gothic LT Std" charset="0"/>
              </a:rPr>
              <a:t>to improve </a:t>
            </a:r>
            <a:r>
              <a:rPr lang="en-US" dirty="0">
                <a:solidFill>
                  <a:schemeClr val="bg1"/>
                </a:solidFill>
                <a:latin typeface="Century Gothic" panose="020B0502020202020204" pitchFamily="34" charset="0"/>
                <a:ea typeface="Trade Gothic LT Std" charset="0"/>
                <a:cs typeface="Trade Gothic LT Std" charset="0"/>
              </a:rPr>
              <a:t>our products in order to meet our client’s needs</a:t>
            </a:r>
            <a:r>
              <a:rPr lang="en-US" dirty="0">
                <a:solidFill>
                  <a:schemeClr val="bg1"/>
                </a:solidFill>
                <a:latin typeface="Trade Gothic LT Std" charset="0"/>
                <a:ea typeface="Trade Gothic LT Std" charset="0"/>
                <a:cs typeface="Trade Gothic LT Std" charset="0"/>
              </a:rPr>
              <a:t>.</a:t>
            </a:r>
          </a:p>
        </p:txBody>
      </p:sp>
      <p:sp>
        <p:nvSpPr>
          <p:cNvPr id="9" name="TextBox 8"/>
          <p:cNvSpPr txBox="1"/>
          <p:nvPr/>
        </p:nvSpPr>
        <p:spPr>
          <a:xfrm>
            <a:off x="8371268" y="2231136"/>
            <a:ext cx="2969832" cy="2554545"/>
          </a:xfrm>
          <a:prstGeom prst="rect">
            <a:avLst/>
          </a:prstGeom>
          <a:noFill/>
        </p:spPr>
        <p:txBody>
          <a:bodyPr wrap="square" rtlCol="0">
            <a:spAutoFit/>
          </a:bodyPr>
          <a:lstStyle/>
          <a:p>
            <a:pPr algn="just"/>
            <a:r>
              <a:rPr lang="en-US" sz="2000" dirty="0">
                <a:solidFill>
                  <a:schemeClr val="bg1"/>
                </a:solidFill>
                <a:latin typeface="Century Gothic" panose="020B0502020202020204" pitchFamily="34" charset="0"/>
                <a:ea typeface="Trade Gothic LT Std" charset="0"/>
                <a:cs typeface="Trade Gothic LT Std" charset="0"/>
              </a:rPr>
              <a:t>We strive to continue </a:t>
            </a:r>
            <a:r>
              <a:rPr lang="en-US" sz="2000" dirty="0" smtClean="0">
                <a:solidFill>
                  <a:schemeClr val="bg1"/>
                </a:solidFill>
                <a:latin typeface="Century Gothic" panose="020B0502020202020204" pitchFamily="34" charset="0"/>
                <a:ea typeface="Trade Gothic LT Std" charset="0"/>
                <a:cs typeface="Trade Gothic LT Std" charset="0"/>
              </a:rPr>
              <a:t>enhancing our insurance </a:t>
            </a:r>
            <a:r>
              <a:rPr lang="en-US" sz="2000" dirty="0">
                <a:solidFill>
                  <a:schemeClr val="bg1"/>
                </a:solidFill>
                <a:latin typeface="Century Gothic" panose="020B0502020202020204" pitchFamily="34" charset="0"/>
                <a:ea typeface="Trade Gothic LT Std" charset="0"/>
                <a:cs typeface="Trade Gothic LT Std" charset="0"/>
              </a:rPr>
              <a:t>products to reflect the global and international market </a:t>
            </a:r>
            <a:r>
              <a:rPr lang="en-US" sz="2000" dirty="0" smtClean="0">
                <a:solidFill>
                  <a:schemeClr val="bg1"/>
                </a:solidFill>
                <a:latin typeface="Century Gothic" panose="020B0502020202020204" pitchFamily="34" charset="0"/>
                <a:ea typeface="Trade Gothic LT Std" charset="0"/>
                <a:cs typeface="Trade Gothic LT Std" charset="0"/>
              </a:rPr>
              <a:t>dynamics, consumer </a:t>
            </a:r>
            <a:r>
              <a:rPr lang="en-US" sz="2000" dirty="0">
                <a:solidFill>
                  <a:schemeClr val="bg1"/>
                </a:solidFill>
                <a:latin typeface="Century Gothic" panose="020B0502020202020204" pitchFamily="34" charset="0"/>
                <a:ea typeface="Trade Gothic LT Std" charset="0"/>
                <a:cs typeface="Trade Gothic LT Std" charset="0"/>
              </a:rPr>
              <a:t>needs </a:t>
            </a:r>
            <a:r>
              <a:rPr lang="en-US" sz="2000" dirty="0" smtClean="0">
                <a:solidFill>
                  <a:schemeClr val="bg1"/>
                </a:solidFill>
                <a:latin typeface="Century Gothic" panose="020B0502020202020204" pitchFamily="34" charset="0"/>
                <a:ea typeface="Trade Gothic LT Std" charset="0"/>
                <a:cs typeface="Trade Gothic LT Std" charset="0"/>
              </a:rPr>
              <a:t>and lifestyle </a:t>
            </a:r>
            <a:r>
              <a:rPr lang="en-US" sz="2000" dirty="0">
                <a:solidFill>
                  <a:schemeClr val="bg1"/>
                </a:solidFill>
                <a:latin typeface="Century Gothic" panose="020B0502020202020204" pitchFamily="34" charset="0"/>
                <a:ea typeface="Trade Gothic LT Std" charset="0"/>
                <a:cs typeface="Trade Gothic LT Std" charset="0"/>
              </a:rPr>
              <a:t>changes.</a:t>
            </a:r>
          </a:p>
        </p:txBody>
      </p:sp>
    </p:spTree>
    <p:extLst>
      <p:ext uri="{BB962C8B-B14F-4D97-AF65-F5344CB8AC3E}">
        <p14:creationId xmlns:p14="http://schemas.microsoft.com/office/powerpoint/2010/main" val="5501020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287301"/>
            <a:ext cx="10515600" cy="490909"/>
          </a:xfrm>
        </p:spPr>
        <p:txBody>
          <a:bodyPr>
            <a:normAutofit/>
          </a:bodyPr>
          <a:lstStyle/>
          <a:p>
            <a:r>
              <a:rPr lang="en-US" sz="2400" b="1" dirty="0" smtClean="0">
                <a:solidFill>
                  <a:srgbClr val="FF0000"/>
                </a:solidFill>
                <a:latin typeface="Century Gothic" panose="020B0502020202020204" pitchFamily="34" charset="0"/>
                <a:ea typeface="Trade Gothic LT Std" charset="0"/>
                <a:cs typeface="Trade Gothic LT Std" charset="0"/>
              </a:rPr>
              <a:t>Membership</a:t>
            </a:r>
            <a:endParaRPr lang="en-US" sz="2400" b="1" dirty="0">
              <a:solidFill>
                <a:srgbClr val="FF0000"/>
              </a:solidFill>
              <a:latin typeface="Century Gothic" panose="020B0502020202020204" pitchFamily="34" charset="0"/>
              <a:ea typeface="Trade Gothic LT Std" charset="0"/>
              <a:cs typeface="Trade Gothic LT Std" charset="0"/>
            </a:endParaRPr>
          </a:p>
        </p:txBody>
      </p:sp>
      <p:pic>
        <p:nvPicPr>
          <p:cNvPr id="5" name="Picture 4"/>
          <p:cNvPicPr>
            <a:picLocks noChangeAspect="1"/>
          </p:cNvPicPr>
          <p:nvPr/>
        </p:nvPicPr>
        <p:blipFill>
          <a:blip r:embed="rId2"/>
          <a:stretch>
            <a:fillRect/>
          </a:stretch>
        </p:blipFill>
        <p:spPr>
          <a:xfrm>
            <a:off x="1409700" y="1130300"/>
            <a:ext cx="9372600" cy="4597400"/>
          </a:xfrm>
          <a:prstGeom prst="rect">
            <a:avLst/>
          </a:prstGeom>
        </p:spPr>
      </p:pic>
      <p:sp>
        <p:nvSpPr>
          <p:cNvPr id="6" name="TextBox 5"/>
          <p:cNvSpPr txBox="1"/>
          <p:nvPr/>
        </p:nvSpPr>
        <p:spPr>
          <a:xfrm>
            <a:off x="1409700" y="1325880"/>
            <a:ext cx="5335484" cy="1107996"/>
          </a:xfrm>
          <a:prstGeom prst="rect">
            <a:avLst/>
          </a:prstGeom>
          <a:noFill/>
        </p:spPr>
        <p:txBody>
          <a:bodyPr wrap="square" rtlCol="0">
            <a:spAutoFit/>
          </a:bodyPr>
          <a:lstStyle/>
          <a:p>
            <a:pPr algn="just"/>
            <a:r>
              <a:rPr lang="en-US" sz="2200" dirty="0">
                <a:solidFill>
                  <a:schemeClr val="bg1"/>
                </a:solidFill>
                <a:latin typeface="Century Gothic" panose="020B0502020202020204" pitchFamily="34" charset="0"/>
                <a:ea typeface="Trade Gothic LT Std" charset="0"/>
                <a:cs typeface="Trade Gothic LT Std" charset="0"/>
              </a:rPr>
              <a:t>Your membership entitles you to admission in all hospitals in our panel of Medical Service Providers.</a:t>
            </a:r>
          </a:p>
        </p:txBody>
      </p:sp>
      <p:sp>
        <p:nvSpPr>
          <p:cNvPr id="8" name="TextBox 7"/>
          <p:cNvSpPr txBox="1"/>
          <p:nvPr/>
        </p:nvSpPr>
        <p:spPr>
          <a:xfrm>
            <a:off x="3028208" y="2852928"/>
            <a:ext cx="5450774" cy="1107996"/>
          </a:xfrm>
          <a:prstGeom prst="rect">
            <a:avLst/>
          </a:prstGeom>
          <a:noFill/>
        </p:spPr>
        <p:txBody>
          <a:bodyPr wrap="square" rtlCol="0">
            <a:spAutoFit/>
          </a:bodyPr>
          <a:lstStyle/>
          <a:p>
            <a:pPr algn="just"/>
            <a:r>
              <a:rPr lang="en-US" sz="2200" dirty="0">
                <a:solidFill>
                  <a:schemeClr val="bg1"/>
                </a:solidFill>
                <a:latin typeface="Century Gothic" panose="020B0502020202020204" pitchFamily="34" charset="0"/>
                <a:ea typeface="Trade Gothic LT Std" charset="0"/>
                <a:cs typeface="Trade Gothic LT Std" charset="0"/>
              </a:rPr>
              <a:t>You will be issued with </a:t>
            </a:r>
            <a:r>
              <a:rPr lang="en-US" sz="2200" dirty="0" smtClean="0">
                <a:solidFill>
                  <a:schemeClr val="bg1"/>
                </a:solidFill>
                <a:latin typeface="Century Gothic" panose="020B0502020202020204" pitchFamily="34" charset="0"/>
                <a:ea typeface="Trade Gothic LT Std" charset="0"/>
                <a:cs typeface="Trade Gothic LT Std" charset="0"/>
              </a:rPr>
              <a:t>a smart card</a:t>
            </a:r>
            <a:r>
              <a:rPr lang="en-US" sz="2200" dirty="0">
                <a:solidFill>
                  <a:schemeClr val="bg1"/>
                </a:solidFill>
                <a:latin typeface="Century Gothic" panose="020B0502020202020204" pitchFamily="34" charset="0"/>
                <a:ea typeface="Trade Gothic LT Std" charset="0"/>
                <a:cs typeface="Trade Gothic LT Std" charset="0"/>
              </a:rPr>
              <a:t>. This card is proof of your membership whilst the membership is still valid</a:t>
            </a:r>
            <a:r>
              <a:rPr lang="en-US" sz="2200" dirty="0">
                <a:solidFill>
                  <a:schemeClr val="bg1"/>
                </a:solidFill>
                <a:latin typeface="Trade Gothic LT Std" charset="0"/>
                <a:ea typeface="Trade Gothic LT Std" charset="0"/>
                <a:cs typeface="Trade Gothic LT Std" charset="0"/>
              </a:rPr>
              <a:t>. </a:t>
            </a:r>
          </a:p>
        </p:txBody>
      </p:sp>
      <p:sp>
        <p:nvSpPr>
          <p:cNvPr id="9" name="TextBox 8"/>
          <p:cNvSpPr txBox="1"/>
          <p:nvPr/>
        </p:nvSpPr>
        <p:spPr>
          <a:xfrm>
            <a:off x="5450774" y="4672584"/>
            <a:ext cx="5331526" cy="1107996"/>
          </a:xfrm>
          <a:prstGeom prst="rect">
            <a:avLst/>
          </a:prstGeom>
          <a:noFill/>
        </p:spPr>
        <p:txBody>
          <a:bodyPr wrap="square" rtlCol="0">
            <a:spAutoFit/>
          </a:bodyPr>
          <a:lstStyle/>
          <a:p>
            <a:r>
              <a:rPr lang="en-US" sz="2200" dirty="0">
                <a:solidFill>
                  <a:schemeClr val="bg1"/>
                </a:solidFill>
                <a:latin typeface="Century Gothic" panose="020B0502020202020204" pitchFamily="34" charset="0"/>
                <a:ea typeface="Trade Gothic LT Std" charset="0"/>
                <a:cs typeface="Trade Gothic LT Std" charset="0"/>
              </a:rPr>
              <a:t>Please notify Resolution immediately you loose it. We will replace your </a:t>
            </a:r>
            <a:r>
              <a:rPr lang="en-US" sz="2200" dirty="0" smtClean="0">
                <a:solidFill>
                  <a:schemeClr val="bg1"/>
                </a:solidFill>
                <a:latin typeface="Century Gothic" panose="020B0502020202020204" pitchFamily="34" charset="0"/>
                <a:ea typeface="Trade Gothic LT Std" charset="0"/>
                <a:cs typeface="Trade Gothic LT Std" charset="0"/>
              </a:rPr>
              <a:t>smart card </a:t>
            </a:r>
            <a:r>
              <a:rPr lang="en-US" sz="2200" dirty="0">
                <a:solidFill>
                  <a:schemeClr val="bg1"/>
                </a:solidFill>
                <a:latin typeface="Century Gothic" panose="020B0502020202020204" pitchFamily="34" charset="0"/>
                <a:ea typeface="Trade Gothic LT Std" charset="0"/>
                <a:cs typeface="Trade Gothic LT Std" charset="0"/>
              </a:rPr>
              <a:t>at a fee of </a:t>
            </a:r>
            <a:r>
              <a:rPr lang="en-US" sz="2200" b="1" dirty="0" smtClean="0">
                <a:solidFill>
                  <a:schemeClr val="bg1"/>
                </a:solidFill>
                <a:latin typeface="Century Gothic" panose="020B0502020202020204" pitchFamily="34" charset="0"/>
                <a:ea typeface="Trade Gothic LT Std" charset="0"/>
                <a:cs typeface="Trade Gothic LT Std" charset="0"/>
              </a:rPr>
              <a:t>Kshs.492/=</a:t>
            </a:r>
            <a:endParaRPr lang="en-US" sz="2200" b="1" dirty="0">
              <a:solidFill>
                <a:schemeClr val="bg1"/>
              </a:solidFill>
              <a:latin typeface="Century Gothic" panose="020B0502020202020204" pitchFamily="34" charset="0"/>
              <a:ea typeface="Trade Gothic LT Std" charset="0"/>
              <a:cs typeface="Trade Gothic LT Std" charset="0"/>
            </a:endParaRPr>
          </a:p>
        </p:txBody>
      </p:sp>
    </p:spTree>
    <p:extLst>
      <p:ext uri="{BB962C8B-B14F-4D97-AF65-F5344CB8AC3E}">
        <p14:creationId xmlns:p14="http://schemas.microsoft.com/office/powerpoint/2010/main" val="26857832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1"/>
            <a:ext cx="10515600" cy="778210"/>
          </a:xfrm>
        </p:spPr>
        <p:txBody>
          <a:bodyPr>
            <a:normAutofit/>
          </a:bodyPr>
          <a:lstStyle/>
          <a:p>
            <a:r>
              <a:rPr lang="en-US" sz="2800" b="1" dirty="0" smtClean="0">
                <a:solidFill>
                  <a:srgbClr val="FF0000"/>
                </a:solidFill>
                <a:latin typeface="Century Gothic" panose="020B0502020202020204" pitchFamily="34" charset="0"/>
                <a:ea typeface="Trade Gothic LT Std" charset="0"/>
                <a:cs typeface="Trade Gothic LT Std" charset="0"/>
              </a:rPr>
              <a:t>Medical Service Providers</a:t>
            </a:r>
            <a:endParaRPr lang="en-US" sz="2800" b="1" dirty="0">
              <a:solidFill>
                <a:srgbClr val="FF0000"/>
              </a:solidFill>
              <a:latin typeface="Century Gothic" panose="020B0502020202020204" pitchFamily="34" charset="0"/>
              <a:ea typeface="Trade Gothic LT Std" charset="0"/>
              <a:cs typeface="Trade Gothic LT Std" charset="0"/>
            </a:endParaRPr>
          </a:p>
        </p:txBody>
      </p:sp>
      <p:pic>
        <p:nvPicPr>
          <p:cNvPr id="5" name="Picture 4"/>
          <p:cNvPicPr>
            <a:picLocks noChangeAspect="1"/>
          </p:cNvPicPr>
          <p:nvPr/>
        </p:nvPicPr>
        <p:blipFill>
          <a:blip r:embed="rId2"/>
          <a:stretch>
            <a:fillRect/>
          </a:stretch>
        </p:blipFill>
        <p:spPr>
          <a:xfrm>
            <a:off x="225631" y="600057"/>
            <a:ext cx="11863449" cy="5133193"/>
          </a:xfrm>
          <a:prstGeom prst="rect">
            <a:avLst/>
          </a:prstGeom>
        </p:spPr>
      </p:pic>
      <p:sp>
        <p:nvSpPr>
          <p:cNvPr id="6" name="TextBox 5"/>
          <p:cNvSpPr txBox="1"/>
          <p:nvPr/>
        </p:nvSpPr>
        <p:spPr>
          <a:xfrm>
            <a:off x="2446985" y="1115123"/>
            <a:ext cx="9642095" cy="969496"/>
          </a:xfrm>
          <a:prstGeom prst="rect">
            <a:avLst/>
          </a:prstGeom>
          <a:noFill/>
        </p:spPr>
        <p:txBody>
          <a:bodyPr wrap="square" rtlCol="0">
            <a:spAutoFit/>
          </a:bodyPr>
          <a:lstStyle/>
          <a:p>
            <a:pPr marL="285750" indent="-285750" algn="just">
              <a:buFont typeface="Arial" charset="0"/>
              <a:buChar char="•"/>
            </a:pPr>
            <a:r>
              <a:rPr lang="en-US" sz="1900" dirty="0" smtClean="0">
                <a:solidFill>
                  <a:schemeClr val="bg1"/>
                </a:solidFill>
                <a:latin typeface="Century Gothic" panose="020B0502020202020204" pitchFamily="34" charset="0"/>
                <a:ea typeface="Trade Gothic LT Std" charset="0"/>
                <a:cs typeface="Trade Gothic LT Std" charset="0"/>
              </a:rPr>
              <a:t>In </a:t>
            </a:r>
            <a:r>
              <a:rPr lang="en-US" sz="1900" dirty="0">
                <a:solidFill>
                  <a:schemeClr val="bg1"/>
                </a:solidFill>
                <a:latin typeface="Century Gothic" panose="020B0502020202020204" pitchFamily="34" charset="0"/>
                <a:ea typeface="Trade Gothic LT Std" charset="0"/>
                <a:cs typeface="Trade Gothic LT Std" charset="0"/>
              </a:rPr>
              <a:t>case of admission, you will be expected to present your Membership cards. </a:t>
            </a:r>
          </a:p>
          <a:p>
            <a:pPr marL="285750" indent="-285750" algn="just">
              <a:buFont typeface="Arial" charset="0"/>
              <a:buChar char="•"/>
            </a:pPr>
            <a:r>
              <a:rPr lang="en-US" sz="1900" dirty="0" smtClean="0">
                <a:solidFill>
                  <a:schemeClr val="bg1"/>
                </a:solidFill>
                <a:latin typeface="Century Gothic" panose="020B0502020202020204" pitchFamily="34" charset="0"/>
                <a:ea typeface="Trade Gothic LT Std" charset="0"/>
                <a:cs typeface="Trade Gothic LT Std" charset="0"/>
              </a:rPr>
              <a:t>For </a:t>
            </a:r>
            <a:r>
              <a:rPr lang="en-US" sz="1900" dirty="0">
                <a:solidFill>
                  <a:schemeClr val="bg1"/>
                </a:solidFill>
                <a:latin typeface="Century Gothic" panose="020B0502020202020204" pitchFamily="34" charset="0"/>
                <a:ea typeface="Trade Gothic LT Std" charset="0"/>
                <a:cs typeface="Trade Gothic LT Std" charset="0"/>
              </a:rPr>
              <a:t>scheduled admissions authorization must be obtained from </a:t>
            </a:r>
            <a:r>
              <a:rPr lang="en-US" sz="1900" dirty="0" smtClean="0">
                <a:solidFill>
                  <a:schemeClr val="bg1"/>
                </a:solidFill>
                <a:latin typeface="Century Gothic" panose="020B0502020202020204" pitchFamily="34" charset="0"/>
                <a:ea typeface="Trade Gothic LT Std" charset="0"/>
                <a:cs typeface="Trade Gothic LT Std" charset="0"/>
              </a:rPr>
              <a:t>Resolution Insurance 48 hours </a:t>
            </a:r>
            <a:r>
              <a:rPr lang="en-US" sz="1900" dirty="0">
                <a:solidFill>
                  <a:schemeClr val="bg1"/>
                </a:solidFill>
                <a:latin typeface="Century Gothic" panose="020B0502020202020204" pitchFamily="34" charset="0"/>
                <a:ea typeface="Trade Gothic LT Std" charset="0"/>
                <a:cs typeface="Trade Gothic LT Std" charset="0"/>
              </a:rPr>
              <a:t>before the actual hospitalization.</a:t>
            </a:r>
          </a:p>
        </p:txBody>
      </p:sp>
      <p:sp>
        <p:nvSpPr>
          <p:cNvPr id="8" name="TextBox 7"/>
          <p:cNvSpPr txBox="1"/>
          <p:nvPr/>
        </p:nvSpPr>
        <p:spPr>
          <a:xfrm>
            <a:off x="2350449" y="2494508"/>
            <a:ext cx="9835165" cy="1477328"/>
          </a:xfrm>
          <a:prstGeom prst="rect">
            <a:avLst/>
          </a:prstGeom>
          <a:noFill/>
        </p:spPr>
        <p:txBody>
          <a:bodyPr wrap="square" rtlCol="0">
            <a:spAutoFit/>
          </a:bodyPr>
          <a:lstStyle/>
          <a:p>
            <a:pPr marL="285750" indent="-285750">
              <a:buFont typeface="Arial" charset="0"/>
              <a:buChar char="•"/>
            </a:pPr>
            <a:r>
              <a:rPr lang="en-US" dirty="0" smtClean="0">
                <a:solidFill>
                  <a:schemeClr val="bg1"/>
                </a:solidFill>
                <a:latin typeface="Century Gothic" panose="020B0502020202020204" pitchFamily="34" charset="0"/>
                <a:ea typeface="Trade Gothic LT Std" charset="0"/>
                <a:cs typeface="Trade Gothic LT Std" charset="0"/>
              </a:rPr>
              <a:t>In </a:t>
            </a:r>
            <a:r>
              <a:rPr lang="en-US" dirty="0">
                <a:solidFill>
                  <a:schemeClr val="bg1"/>
                </a:solidFill>
                <a:latin typeface="Century Gothic" panose="020B0502020202020204" pitchFamily="34" charset="0"/>
                <a:ea typeface="Trade Gothic LT Std" charset="0"/>
                <a:cs typeface="Trade Gothic LT Std" charset="0"/>
              </a:rPr>
              <a:t>cases of emergency admissions, ensure that Resolution Insurance  has </a:t>
            </a:r>
            <a:r>
              <a:rPr lang="en-US" dirty="0" smtClean="0">
                <a:solidFill>
                  <a:schemeClr val="bg1"/>
                </a:solidFill>
                <a:latin typeface="Century Gothic" panose="020B0502020202020204" pitchFamily="34" charset="0"/>
                <a:ea typeface="Trade Gothic LT Std" charset="0"/>
                <a:cs typeface="Trade Gothic LT Std" charset="0"/>
              </a:rPr>
              <a:t>been informed within 24 </a:t>
            </a:r>
            <a:r>
              <a:rPr lang="en-US" dirty="0">
                <a:solidFill>
                  <a:schemeClr val="bg1"/>
                </a:solidFill>
                <a:latin typeface="Century Gothic" panose="020B0502020202020204" pitchFamily="34" charset="0"/>
                <a:ea typeface="Trade Gothic LT Std" charset="0"/>
                <a:cs typeface="Trade Gothic LT Std" charset="0"/>
              </a:rPr>
              <a:t>hours of the admission.</a:t>
            </a:r>
          </a:p>
          <a:p>
            <a:pPr marL="285750" indent="-285750">
              <a:buFont typeface="Arial" charset="0"/>
              <a:buChar char="•"/>
            </a:pPr>
            <a:r>
              <a:rPr lang="en-US" dirty="0" smtClean="0">
                <a:solidFill>
                  <a:schemeClr val="bg1"/>
                </a:solidFill>
                <a:latin typeface="Century Gothic" panose="020B0502020202020204" pitchFamily="34" charset="0"/>
                <a:ea typeface="Trade Gothic LT Std" charset="0"/>
                <a:cs typeface="Trade Gothic LT Std" charset="0"/>
              </a:rPr>
              <a:t>A </a:t>
            </a:r>
            <a:r>
              <a:rPr lang="en-US" dirty="0">
                <a:solidFill>
                  <a:schemeClr val="bg1"/>
                </a:solidFill>
                <a:latin typeface="Century Gothic" panose="020B0502020202020204" pitchFamily="34" charset="0"/>
                <a:ea typeface="Trade Gothic LT Std" charset="0"/>
                <a:cs typeface="Trade Gothic LT Std" charset="0"/>
              </a:rPr>
              <a:t>Pre-authorization request form will be filled in and the clinic or hospital </a:t>
            </a:r>
            <a:r>
              <a:rPr lang="en-US" dirty="0" smtClean="0">
                <a:solidFill>
                  <a:schemeClr val="bg1"/>
                </a:solidFill>
                <a:latin typeface="Century Gothic" panose="020B0502020202020204" pitchFamily="34" charset="0"/>
                <a:ea typeface="Trade Gothic LT Std" charset="0"/>
                <a:cs typeface="Trade Gothic LT Std" charset="0"/>
              </a:rPr>
              <a:t>will contact </a:t>
            </a:r>
            <a:r>
              <a:rPr lang="en-US" dirty="0">
                <a:solidFill>
                  <a:schemeClr val="bg1"/>
                </a:solidFill>
                <a:latin typeface="Century Gothic" panose="020B0502020202020204" pitchFamily="34" charset="0"/>
                <a:ea typeface="Trade Gothic LT Std" charset="0"/>
                <a:cs typeface="Trade Gothic LT Std" charset="0"/>
              </a:rPr>
              <a:t>RIL </a:t>
            </a:r>
            <a:r>
              <a:rPr lang="en-US" dirty="0" smtClean="0">
                <a:solidFill>
                  <a:schemeClr val="bg1"/>
                </a:solidFill>
                <a:latin typeface="Century Gothic" panose="020B0502020202020204" pitchFamily="34" charset="0"/>
                <a:ea typeface="Trade Gothic LT Std" charset="0"/>
                <a:cs typeface="Trade Gothic LT Std" charset="0"/>
              </a:rPr>
              <a:t>for approval </a:t>
            </a:r>
            <a:r>
              <a:rPr lang="en-US" dirty="0">
                <a:solidFill>
                  <a:schemeClr val="bg1"/>
                </a:solidFill>
                <a:latin typeface="Century Gothic" panose="020B0502020202020204" pitchFamily="34" charset="0"/>
                <a:ea typeface="Trade Gothic LT Std" charset="0"/>
                <a:cs typeface="Trade Gothic LT Std" charset="0"/>
              </a:rPr>
              <a:t>within 48 hours. These request forms are done by </a:t>
            </a:r>
            <a:r>
              <a:rPr lang="en-US" dirty="0" smtClean="0">
                <a:solidFill>
                  <a:schemeClr val="bg1"/>
                </a:solidFill>
                <a:latin typeface="Century Gothic" panose="020B0502020202020204" pitchFamily="34" charset="0"/>
                <a:ea typeface="Trade Gothic LT Std" charset="0"/>
                <a:cs typeface="Trade Gothic LT Std" charset="0"/>
              </a:rPr>
              <a:t>the admitting </a:t>
            </a:r>
            <a:r>
              <a:rPr lang="en-US" dirty="0">
                <a:solidFill>
                  <a:schemeClr val="bg1"/>
                </a:solidFill>
                <a:latin typeface="Century Gothic" panose="020B0502020202020204" pitchFamily="34" charset="0"/>
                <a:ea typeface="Trade Gothic LT Std" charset="0"/>
                <a:cs typeface="Trade Gothic LT Std" charset="0"/>
              </a:rPr>
              <a:t>hospital, and </a:t>
            </a:r>
            <a:r>
              <a:rPr lang="en-US" dirty="0" smtClean="0">
                <a:solidFill>
                  <a:schemeClr val="bg1"/>
                </a:solidFill>
                <a:latin typeface="Century Gothic" panose="020B0502020202020204" pitchFamily="34" charset="0"/>
                <a:ea typeface="Trade Gothic LT Std" charset="0"/>
                <a:cs typeface="Trade Gothic LT Std" charset="0"/>
              </a:rPr>
              <a:t>the member </a:t>
            </a:r>
            <a:r>
              <a:rPr lang="en-US" dirty="0">
                <a:solidFill>
                  <a:schemeClr val="bg1"/>
                </a:solidFill>
                <a:latin typeface="Century Gothic" panose="020B0502020202020204" pitchFamily="34" charset="0"/>
                <a:ea typeface="Trade Gothic LT Std" charset="0"/>
                <a:cs typeface="Trade Gothic LT Std" charset="0"/>
              </a:rPr>
              <a:t>should not worry about finding one to </a:t>
            </a:r>
            <a:r>
              <a:rPr lang="en-US" dirty="0" smtClean="0">
                <a:solidFill>
                  <a:schemeClr val="bg1"/>
                </a:solidFill>
                <a:latin typeface="Century Gothic" panose="020B0502020202020204" pitchFamily="34" charset="0"/>
                <a:ea typeface="Trade Gothic LT Std" charset="0"/>
                <a:cs typeface="Trade Gothic LT Std" charset="0"/>
              </a:rPr>
              <a:t>send to </a:t>
            </a:r>
            <a:r>
              <a:rPr lang="en-US" dirty="0">
                <a:solidFill>
                  <a:schemeClr val="bg1"/>
                </a:solidFill>
                <a:latin typeface="Century Gothic" panose="020B0502020202020204" pitchFamily="34" charset="0"/>
                <a:ea typeface="Trade Gothic LT Std" charset="0"/>
                <a:cs typeface="Trade Gothic LT Std" charset="0"/>
              </a:rPr>
              <a:t>us</a:t>
            </a:r>
            <a:r>
              <a:rPr lang="en-US" dirty="0">
                <a:solidFill>
                  <a:schemeClr val="bg1"/>
                </a:solidFill>
                <a:latin typeface="Trade Gothic LT Std" charset="0"/>
                <a:ea typeface="Trade Gothic LT Std" charset="0"/>
                <a:cs typeface="Trade Gothic LT Std" charset="0"/>
              </a:rPr>
              <a:t>. </a:t>
            </a:r>
          </a:p>
        </p:txBody>
      </p:sp>
      <p:sp>
        <p:nvSpPr>
          <p:cNvPr id="9" name="TextBox 8"/>
          <p:cNvSpPr txBox="1"/>
          <p:nvPr/>
        </p:nvSpPr>
        <p:spPr>
          <a:xfrm>
            <a:off x="2446987" y="4284592"/>
            <a:ext cx="9642094" cy="923330"/>
          </a:xfrm>
          <a:prstGeom prst="rect">
            <a:avLst/>
          </a:prstGeom>
          <a:noFill/>
        </p:spPr>
        <p:txBody>
          <a:bodyPr wrap="square" rtlCol="0">
            <a:spAutoFit/>
          </a:bodyPr>
          <a:lstStyle/>
          <a:p>
            <a:pPr marL="285750" indent="-285750">
              <a:buFont typeface="Arial" charset="0"/>
              <a:buChar char="•"/>
            </a:pPr>
            <a:r>
              <a:rPr lang="en-US" dirty="0">
                <a:solidFill>
                  <a:schemeClr val="bg1"/>
                </a:solidFill>
                <a:latin typeface="Century Gothic" panose="020B0502020202020204" pitchFamily="34" charset="0"/>
                <a:ea typeface="Trade Gothic LT Std" charset="0"/>
                <a:cs typeface="Trade Gothic LT Std" charset="0"/>
              </a:rPr>
              <a:t>All admission bills are paid less the NHIF rebate. </a:t>
            </a:r>
          </a:p>
          <a:p>
            <a:pPr marL="285750" indent="-285750">
              <a:buFont typeface="Arial" charset="0"/>
              <a:buChar char="•"/>
            </a:pPr>
            <a:r>
              <a:rPr lang="en-US" dirty="0">
                <a:solidFill>
                  <a:schemeClr val="bg1"/>
                </a:solidFill>
                <a:latin typeface="Century Gothic" panose="020B0502020202020204" pitchFamily="34" charset="0"/>
                <a:ea typeface="Trade Gothic LT Std" charset="0"/>
                <a:cs typeface="Trade Gothic LT Std" charset="0"/>
              </a:rPr>
              <a:t>While hospitalized (Nairobi And Mombasa) there will be daily visits by RIL care managers.</a:t>
            </a:r>
          </a:p>
        </p:txBody>
      </p:sp>
      <p:sp>
        <p:nvSpPr>
          <p:cNvPr id="10" name="TextBox 9"/>
          <p:cNvSpPr txBox="1"/>
          <p:nvPr/>
        </p:nvSpPr>
        <p:spPr>
          <a:xfrm>
            <a:off x="2627290" y="5393267"/>
            <a:ext cx="9343037" cy="646331"/>
          </a:xfrm>
          <a:prstGeom prst="rect">
            <a:avLst/>
          </a:prstGeom>
          <a:noFill/>
        </p:spPr>
        <p:txBody>
          <a:bodyPr wrap="square" rtlCol="0">
            <a:spAutoFit/>
          </a:bodyPr>
          <a:lstStyle/>
          <a:p>
            <a:r>
              <a:rPr lang="en-US" b="1" i="1" dirty="0" smtClean="0">
                <a:solidFill>
                  <a:srgbClr val="002060"/>
                </a:solidFill>
                <a:latin typeface="Century Gothic" panose="020B0502020202020204" pitchFamily="34" charset="0"/>
                <a:ea typeface="Trade Gothic LT Std" charset="0"/>
                <a:cs typeface="Trade Gothic LT Std" charset="0"/>
              </a:rPr>
              <a:t>NOTE: Member must submit their NHIF card and copy of ID at discharge to avoid being charged cash.</a:t>
            </a:r>
            <a:endParaRPr lang="en-US" b="1" i="1" dirty="0">
              <a:solidFill>
                <a:srgbClr val="002060"/>
              </a:solidFill>
              <a:latin typeface="Century Gothic" panose="020B0502020202020204" pitchFamily="34" charset="0"/>
              <a:ea typeface="Trade Gothic LT Std" charset="0"/>
              <a:cs typeface="Trade Gothic LT Std" charset="0"/>
            </a:endParaRPr>
          </a:p>
        </p:txBody>
      </p:sp>
    </p:spTree>
    <p:extLst>
      <p:ext uri="{BB962C8B-B14F-4D97-AF65-F5344CB8AC3E}">
        <p14:creationId xmlns:p14="http://schemas.microsoft.com/office/powerpoint/2010/main" val="19662318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851" y="0"/>
            <a:ext cx="11018949" cy="708339"/>
          </a:xfrm>
        </p:spPr>
        <p:txBody>
          <a:bodyPr>
            <a:normAutofit/>
          </a:bodyPr>
          <a:lstStyle/>
          <a:p>
            <a:r>
              <a:rPr lang="en-US" sz="2800" b="1" dirty="0" smtClean="0">
                <a:solidFill>
                  <a:srgbClr val="FF0000"/>
                </a:solidFill>
                <a:latin typeface="Century Gothic" panose="020B0502020202020204" pitchFamily="34" charset="0"/>
                <a:ea typeface="Trade Gothic LT Std" charset="0"/>
                <a:cs typeface="Trade Gothic LT Std" charset="0"/>
              </a:rPr>
              <a:t>Inpatient  </a:t>
            </a:r>
            <a:r>
              <a:rPr lang="en-US" sz="2800" b="1" dirty="0">
                <a:solidFill>
                  <a:srgbClr val="FF0000"/>
                </a:solidFill>
                <a:latin typeface="Century Gothic" panose="020B0502020202020204" pitchFamily="34" charset="0"/>
                <a:ea typeface="Trade Gothic LT Std" charset="0"/>
                <a:cs typeface="Trade Gothic LT Std" charset="0"/>
              </a:rPr>
              <a:t>Services</a:t>
            </a:r>
            <a:endParaRPr lang="en-US" sz="2800" b="1" dirty="0">
              <a:latin typeface="Century Gothic" panose="020B0502020202020204" pitchFamily="34" charset="0"/>
            </a:endParaRPr>
          </a:p>
        </p:txBody>
      </p:sp>
      <p:sp>
        <p:nvSpPr>
          <p:cNvPr id="3" name="Content Placeholder 2"/>
          <p:cNvSpPr>
            <a:spLocks noGrp="1"/>
          </p:cNvSpPr>
          <p:nvPr>
            <p:ph sz="half" idx="1"/>
          </p:nvPr>
        </p:nvSpPr>
        <p:spPr>
          <a:xfrm>
            <a:off x="0" y="1004551"/>
            <a:ext cx="6284889" cy="5172411"/>
          </a:xfrm>
        </p:spPr>
        <p:txBody>
          <a:bodyPr>
            <a:normAutofit/>
          </a:bodyPr>
          <a:lstStyle/>
          <a:p>
            <a:pPr marL="285750" indent="-285750">
              <a:buFont typeface="Arial" charset="0"/>
              <a:buChar char="•"/>
            </a:pPr>
            <a:r>
              <a:rPr lang="en-US" sz="2400" dirty="0">
                <a:solidFill>
                  <a:schemeClr val="accent1">
                    <a:lumMod val="50000"/>
                  </a:schemeClr>
                </a:solidFill>
                <a:latin typeface="Century Gothic" panose="020B0502020202020204" pitchFamily="34" charset="0"/>
              </a:rPr>
              <a:t>Surgical operations and procedures</a:t>
            </a:r>
          </a:p>
          <a:p>
            <a:pPr marL="285750" indent="-285750">
              <a:buFont typeface="Arial" charset="0"/>
              <a:buChar char="•"/>
            </a:pPr>
            <a:r>
              <a:rPr lang="en-US" sz="2400" dirty="0">
                <a:solidFill>
                  <a:schemeClr val="accent1">
                    <a:lumMod val="50000"/>
                  </a:schemeClr>
                </a:solidFill>
                <a:latin typeface="Century Gothic" panose="020B0502020202020204" pitchFamily="34" charset="0"/>
              </a:rPr>
              <a:t>Professional fees</a:t>
            </a:r>
          </a:p>
          <a:p>
            <a:pPr marL="285750" indent="-285750">
              <a:buFont typeface="Arial" charset="0"/>
              <a:buChar char="•"/>
            </a:pPr>
            <a:r>
              <a:rPr lang="en-US" sz="2400" dirty="0">
                <a:solidFill>
                  <a:schemeClr val="accent1">
                    <a:lumMod val="50000"/>
                  </a:schemeClr>
                </a:solidFill>
                <a:latin typeface="Century Gothic" panose="020B0502020202020204" pitchFamily="34" charset="0"/>
              </a:rPr>
              <a:t>Theatre fees</a:t>
            </a:r>
          </a:p>
          <a:p>
            <a:pPr marL="285750" indent="-285750">
              <a:buFont typeface="Arial" charset="0"/>
              <a:buChar char="•"/>
            </a:pPr>
            <a:r>
              <a:rPr lang="en-US" sz="2400" dirty="0" smtClean="0">
                <a:solidFill>
                  <a:schemeClr val="accent1">
                    <a:lumMod val="50000"/>
                  </a:schemeClr>
                </a:solidFill>
                <a:latin typeface="Century Gothic" panose="020B0502020202020204" pitchFamily="34" charset="0"/>
              </a:rPr>
              <a:t>Anesthetics </a:t>
            </a:r>
            <a:r>
              <a:rPr lang="en-US" sz="2400" dirty="0">
                <a:solidFill>
                  <a:schemeClr val="accent1">
                    <a:lumMod val="50000"/>
                  </a:schemeClr>
                </a:solidFill>
                <a:latin typeface="Century Gothic" panose="020B0502020202020204" pitchFamily="34" charset="0"/>
              </a:rPr>
              <a:t>for surgery</a:t>
            </a:r>
          </a:p>
          <a:p>
            <a:pPr marL="285750" indent="-285750">
              <a:buFont typeface="Arial" charset="0"/>
              <a:buChar char="•"/>
            </a:pPr>
            <a:r>
              <a:rPr lang="en-US" sz="2400" dirty="0">
                <a:solidFill>
                  <a:schemeClr val="accent1">
                    <a:lumMod val="50000"/>
                  </a:schemeClr>
                </a:solidFill>
                <a:latin typeface="Century Gothic" panose="020B0502020202020204" pitchFamily="34" charset="0"/>
              </a:rPr>
              <a:t>Assistants at operations</a:t>
            </a:r>
          </a:p>
          <a:p>
            <a:pPr marL="285750" indent="-285750">
              <a:buFont typeface="Arial" charset="0"/>
              <a:buChar char="•"/>
            </a:pPr>
            <a:r>
              <a:rPr lang="en-US" sz="2400" dirty="0">
                <a:solidFill>
                  <a:schemeClr val="accent1">
                    <a:lumMod val="50000"/>
                  </a:schemeClr>
                </a:solidFill>
                <a:latin typeface="Century Gothic" panose="020B0502020202020204" pitchFamily="34" charset="0"/>
              </a:rPr>
              <a:t>Ward accommodation</a:t>
            </a:r>
          </a:p>
          <a:p>
            <a:pPr marL="285750" indent="-285750">
              <a:buFont typeface="Arial" charset="0"/>
              <a:buChar char="•"/>
            </a:pPr>
            <a:r>
              <a:rPr lang="en-US" sz="2400" dirty="0">
                <a:solidFill>
                  <a:schemeClr val="accent1">
                    <a:lumMod val="50000"/>
                  </a:schemeClr>
                </a:solidFill>
                <a:latin typeface="Century Gothic" panose="020B0502020202020204" pitchFamily="34" charset="0"/>
              </a:rPr>
              <a:t>Intensive care and high care units</a:t>
            </a:r>
          </a:p>
          <a:p>
            <a:pPr marL="285750" indent="-285750">
              <a:buFont typeface="Arial" charset="0"/>
              <a:buChar char="•"/>
            </a:pPr>
            <a:r>
              <a:rPr lang="en-US" sz="2400" dirty="0">
                <a:solidFill>
                  <a:schemeClr val="accent1">
                    <a:lumMod val="50000"/>
                  </a:schemeClr>
                </a:solidFill>
                <a:latin typeface="Century Gothic" panose="020B0502020202020204" pitchFamily="34" charset="0"/>
              </a:rPr>
              <a:t>Visits and consultation by a GP and/or specialist (</a:t>
            </a:r>
            <a:r>
              <a:rPr lang="en-US" sz="2400" b="1" dirty="0">
                <a:solidFill>
                  <a:schemeClr val="accent1">
                    <a:lumMod val="50000"/>
                  </a:schemeClr>
                </a:solidFill>
                <a:latin typeface="Century Gothic" panose="020B0502020202020204" pitchFamily="34" charset="0"/>
              </a:rPr>
              <a:t>while hospitalized</a:t>
            </a:r>
            <a:r>
              <a:rPr lang="en-US" sz="2400" dirty="0">
                <a:solidFill>
                  <a:schemeClr val="accent1">
                    <a:lumMod val="50000"/>
                  </a:schemeClr>
                </a:solidFill>
                <a:latin typeface="Century Gothic" panose="020B0502020202020204" pitchFamily="34" charset="0"/>
              </a:rPr>
              <a:t>)</a:t>
            </a:r>
          </a:p>
          <a:p>
            <a:pPr marL="285750" indent="-285750">
              <a:buFont typeface="Arial" charset="0"/>
              <a:buChar char="•"/>
            </a:pPr>
            <a:r>
              <a:rPr lang="en-US" sz="2400" dirty="0">
                <a:solidFill>
                  <a:schemeClr val="accent1">
                    <a:lumMod val="50000"/>
                  </a:schemeClr>
                </a:solidFill>
                <a:latin typeface="Century Gothic" panose="020B0502020202020204" pitchFamily="34" charset="0"/>
              </a:rPr>
              <a:t>X-rays and lab (</a:t>
            </a:r>
            <a:r>
              <a:rPr lang="en-US" sz="2400" b="1" dirty="0">
                <a:solidFill>
                  <a:schemeClr val="accent1">
                    <a:lumMod val="50000"/>
                  </a:schemeClr>
                </a:solidFill>
                <a:latin typeface="Century Gothic" panose="020B0502020202020204" pitchFamily="34" charset="0"/>
              </a:rPr>
              <a:t>while hospitalized</a:t>
            </a:r>
            <a:r>
              <a:rPr lang="en-US" sz="2400" dirty="0">
                <a:solidFill>
                  <a:schemeClr val="accent1">
                    <a:lumMod val="50000"/>
                  </a:schemeClr>
                </a:solidFill>
                <a:latin typeface="Century Gothic" panose="020B0502020202020204" pitchFamily="34" charset="0"/>
              </a:rPr>
              <a:t>)</a:t>
            </a:r>
          </a:p>
          <a:p>
            <a:endParaRPr lang="en-US" dirty="0" smtClean="0"/>
          </a:p>
          <a:p>
            <a:endParaRPr lang="en-US" dirty="0" smtClean="0"/>
          </a:p>
          <a:p>
            <a:endParaRPr lang="en-US" dirty="0"/>
          </a:p>
        </p:txBody>
      </p:sp>
      <p:sp>
        <p:nvSpPr>
          <p:cNvPr id="4" name="Content Placeholder 3"/>
          <p:cNvSpPr>
            <a:spLocks noGrp="1"/>
          </p:cNvSpPr>
          <p:nvPr>
            <p:ph sz="half" idx="2"/>
          </p:nvPr>
        </p:nvSpPr>
        <p:spPr>
          <a:xfrm>
            <a:off x="6172199" y="1004551"/>
            <a:ext cx="6019801" cy="5172412"/>
          </a:xfrm>
        </p:spPr>
        <p:txBody>
          <a:bodyPr>
            <a:normAutofit/>
          </a:bodyPr>
          <a:lstStyle/>
          <a:p>
            <a:r>
              <a:rPr lang="en-US" sz="2400" dirty="0">
                <a:solidFill>
                  <a:schemeClr val="accent1">
                    <a:lumMod val="50000"/>
                  </a:schemeClr>
                </a:solidFill>
                <a:latin typeface="Century Gothic" panose="020B0502020202020204" pitchFamily="34" charset="0"/>
              </a:rPr>
              <a:t>Physiotherapy</a:t>
            </a:r>
          </a:p>
          <a:p>
            <a:r>
              <a:rPr lang="en-US" sz="2400" dirty="0">
                <a:solidFill>
                  <a:schemeClr val="accent1">
                    <a:lumMod val="50000"/>
                  </a:schemeClr>
                </a:solidFill>
                <a:latin typeface="Century Gothic" panose="020B0502020202020204" pitchFamily="34" charset="0"/>
              </a:rPr>
              <a:t>Ultrasound scans (</a:t>
            </a:r>
            <a:r>
              <a:rPr lang="en-US" sz="2400" b="1" i="1" dirty="0">
                <a:solidFill>
                  <a:schemeClr val="accent1">
                    <a:lumMod val="50000"/>
                  </a:schemeClr>
                </a:solidFill>
                <a:latin typeface="Century Gothic" panose="020B0502020202020204" pitchFamily="34" charset="0"/>
              </a:rPr>
              <a:t>while hospitalized</a:t>
            </a:r>
            <a:r>
              <a:rPr lang="en-US" sz="2400" dirty="0">
                <a:solidFill>
                  <a:schemeClr val="accent1">
                    <a:lumMod val="50000"/>
                  </a:schemeClr>
                </a:solidFill>
                <a:latin typeface="Century Gothic" panose="020B0502020202020204" pitchFamily="34" charset="0"/>
              </a:rPr>
              <a:t>)</a:t>
            </a:r>
          </a:p>
          <a:p>
            <a:r>
              <a:rPr lang="en-US" sz="2400" dirty="0">
                <a:solidFill>
                  <a:schemeClr val="accent1">
                    <a:lumMod val="50000"/>
                  </a:schemeClr>
                </a:solidFill>
                <a:latin typeface="Century Gothic" panose="020B0502020202020204" pitchFamily="34" charset="0"/>
              </a:rPr>
              <a:t>MRI and CT scan (</a:t>
            </a:r>
            <a:r>
              <a:rPr lang="en-US" sz="2400" b="1" i="1" dirty="0">
                <a:solidFill>
                  <a:schemeClr val="accent1">
                    <a:lumMod val="50000"/>
                  </a:schemeClr>
                </a:solidFill>
                <a:latin typeface="Century Gothic" panose="020B0502020202020204" pitchFamily="34" charset="0"/>
              </a:rPr>
              <a:t>while hospitalized</a:t>
            </a:r>
            <a:r>
              <a:rPr lang="en-US" sz="2400" dirty="0">
                <a:solidFill>
                  <a:schemeClr val="accent1">
                    <a:lumMod val="50000"/>
                  </a:schemeClr>
                </a:solidFill>
                <a:latin typeface="Century Gothic" panose="020B0502020202020204" pitchFamily="34" charset="0"/>
              </a:rPr>
              <a:t>)</a:t>
            </a:r>
          </a:p>
          <a:p>
            <a:r>
              <a:rPr lang="en-US" sz="2400" dirty="0">
                <a:solidFill>
                  <a:schemeClr val="accent1">
                    <a:lumMod val="50000"/>
                  </a:schemeClr>
                </a:solidFill>
                <a:latin typeface="Century Gothic" panose="020B0502020202020204" pitchFamily="34" charset="0"/>
              </a:rPr>
              <a:t>Blood transfusion</a:t>
            </a:r>
          </a:p>
          <a:p>
            <a:r>
              <a:rPr lang="en-US" sz="2400" dirty="0">
                <a:solidFill>
                  <a:schemeClr val="accent1">
                    <a:lumMod val="50000"/>
                  </a:schemeClr>
                </a:solidFill>
                <a:latin typeface="Century Gothic" panose="020B0502020202020204" pitchFamily="34" charset="0"/>
              </a:rPr>
              <a:t>Internal Prostheses</a:t>
            </a:r>
          </a:p>
          <a:p>
            <a:r>
              <a:rPr lang="en-US" sz="2400" dirty="0">
                <a:solidFill>
                  <a:schemeClr val="accent1">
                    <a:lumMod val="50000"/>
                  </a:schemeClr>
                </a:solidFill>
                <a:latin typeface="Century Gothic" panose="020B0502020202020204" pitchFamily="34" charset="0"/>
              </a:rPr>
              <a:t>Medicine dispensed and used in hospital</a:t>
            </a:r>
          </a:p>
          <a:p>
            <a:r>
              <a:rPr lang="en-US" sz="2400" dirty="0">
                <a:solidFill>
                  <a:schemeClr val="accent1">
                    <a:lumMod val="50000"/>
                  </a:schemeClr>
                </a:solidFill>
                <a:latin typeface="Century Gothic" panose="020B0502020202020204" pitchFamily="34" charset="0"/>
              </a:rPr>
              <a:t>Medicine dispensed on discharge from hospital 100% of cost (maximum of 14 days supply)</a:t>
            </a:r>
          </a:p>
        </p:txBody>
      </p:sp>
    </p:spTree>
    <p:extLst>
      <p:ext uri="{BB962C8B-B14F-4D97-AF65-F5344CB8AC3E}">
        <p14:creationId xmlns:p14="http://schemas.microsoft.com/office/powerpoint/2010/main" val="17174800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0"/>
            <a:ext cx="10515600" cy="923401"/>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PREMIER PLUS </a:t>
            </a:r>
            <a:br>
              <a:rPr lang="en-US" sz="2100" b="1" dirty="0" smtClean="0">
                <a:solidFill>
                  <a:srgbClr val="FF0000"/>
                </a:solidFill>
                <a:latin typeface="Trade Gothic LT Std" charset="0"/>
                <a:ea typeface="Trade Gothic LT Std" charset="0"/>
                <a:cs typeface="Trade Gothic LT Std" charset="0"/>
              </a:rPr>
            </a:br>
            <a:r>
              <a:rPr lang="en-US" sz="2100" b="1" dirty="0" smtClean="0">
                <a:solidFill>
                  <a:srgbClr val="FF0000"/>
                </a:solidFill>
                <a:latin typeface="Trade Gothic LT Std" charset="0"/>
                <a:ea typeface="Trade Gothic LT Std" charset="0"/>
                <a:cs typeface="Trade Gothic LT Std" charset="0"/>
              </a:rPr>
              <a:t>MEDICAL COVER BENEFITS - INPATIENT</a:t>
            </a:r>
            <a:endParaRPr lang="en-US" sz="2100" b="1" dirty="0">
              <a:solidFill>
                <a:srgbClr val="FF0000"/>
              </a:solidFill>
              <a:latin typeface="Trade Gothic LT Std" charset="0"/>
              <a:ea typeface="Trade Gothic LT Std" charset="0"/>
              <a:cs typeface="Trade Gothic LT Std" charset="0"/>
            </a:endParaRPr>
          </a:p>
        </p:txBody>
      </p:sp>
      <p:sp>
        <p:nvSpPr>
          <p:cNvPr id="6" name="TextBox 5"/>
          <p:cNvSpPr txBox="1"/>
          <p:nvPr/>
        </p:nvSpPr>
        <p:spPr>
          <a:xfrm>
            <a:off x="3099816" y="1417320"/>
            <a:ext cx="8156448" cy="830997"/>
          </a:xfrm>
          <a:prstGeom prst="rect">
            <a:avLst/>
          </a:prstGeom>
          <a:noFill/>
        </p:spPr>
        <p:txBody>
          <a:bodyPr wrap="square" rtlCol="0">
            <a:spAutoFit/>
          </a:bodyPr>
          <a:lstStyle/>
          <a:p>
            <a:pPr marL="285750" indent="-285750" algn="just">
              <a:buFont typeface="Arial" charset="0"/>
              <a:buChar char="•"/>
            </a:pPr>
            <a:r>
              <a:rPr lang="en-US" sz="1600" dirty="0" smtClean="0">
                <a:solidFill>
                  <a:schemeClr val="bg1"/>
                </a:solidFill>
                <a:latin typeface="Trade Gothic LT Std" charset="0"/>
                <a:ea typeface="Trade Gothic LT Std" charset="0"/>
                <a:cs typeface="Trade Gothic LT Std" charset="0"/>
              </a:rPr>
              <a:t>In </a:t>
            </a:r>
            <a:r>
              <a:rPr lang="en-US" sz="1600" dirty="0">
                <a:solidFill>
                  <a:schemeClr val="bg1"/>
                </a:solidFill>
                <a:latin typeface="Trade Gothic LT Std" charset="0"/>
                <a:ea typeface="Trade Gothic LT Std" charset="0"/>
                <a:cs typeface="Trade Gothic LT Std" charset="0"/>
              </a:rPr>
              <a:t>case of admission, you will be expected to present your Membership cards. </a:t>
            </a:r>
          </a:p>
          <a:p>
            <a:pPr marL="285750" indent="-285750" algn="just">
              <a:buFont typeface="Arial" charset="0"/>
              <a:buChar char="•"/>
            </a:pPr>
            <a:r>
              <a:rPr lang="en-US" sz="1600" dirty="0" smtClean="0">
                <a:solidFill>
                  <a:schemeClr val="bg1"/>
                </a:solidFill>
                <a:latin typeface="Trade Gothic LT Std" charset="0"/>
                <a:ea typeface="Trade Gothic LT Std" charset="0"/>
                <a:cs typeface="Trade Gothic LT Std" charset="0"/>
              </a:rPr>
              <a:t>For </a:t>
            </a:r>
            <a:r>
              <a:rPr lang="en-US" sz="1600" dirty="0">
                <a:solidFill>
                  <a:schemeClr val="bg1"/>
                </a:solidFill>
                <a:latin typeface="Trade Gothic LT Std" charset="0"/>
                <a:ea typeface="Trade Gothic LT Std" charset="0"/>
                <a:cs typeface="Trade Gothic LT Std" charset="0"/>
              </a:rPr>
              <a:t>scheduled admissions authorization must be obtained from </a:t>
            </a:r>
            <a:r>
              <a:rPr lang="en-US" sz="1600" dirty="0" smtClean="0">
                <a:solidFill>
                  <a:schemeClr val="bg1"/>
                </a:solidFill>
                <a:latin typeface="Trade Gothic LT Std" charset="0"/>
                <a:ea typeface="Trade Gothic LT Std" charset="0"/>
                <a:cs typeface="Trade Gothic LT Std" charset="0"/>
              </a:rPr>
              <a:t>Resolution Insurance 48 hours </a:t>
            </a:r>
            <a:r>
              <a:rPr lang="en-US" sz="1600" dirty="0">
                <a:solidFill>
                  <a:schemeClr val="bg1"/>
                </a:solidFill>
                <a:latin typeface="Trade Gothic LT Std" charset="0"/>
                <a:ea typeface="Trade Gothic LT Std" charset="0"/>
                <a:cs typeface="Trade Gothic LT Std" charset="0"/>
              </a:rPr>
              <a:t>before the actual hospitalization.</a:t>
            </a:r>
          </a:p>
        </p:txBody>
      </p:sp>
      <p:sp>
        <p:nvSpPr>
          <p:cNvPr id="8" name="TextBox 7"/>
          <p:cNvSpPr txBox="1"/>
          <p:nvPr/>
        </p:nvSpPr>
        <p:spPr>
          <a:xfrm>
            <a:off x="3072384" y="2660904"/>
            <a:ext cx="8211312" cy="1569660"/>
          </a:xfrm>
          <a:prstGeom prst="rect">
            <a:avLst/>
          </a:prstGeom>
          <a:noFill/>
        </p:spPr>
        <p:txBody>
          <a:bodyPr wrap="square" rtlCol="0">
            <a:spAutoFit/>
          </a:bodyPr>
          <a:lstStyle/>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In </a:t>
            </a:r>
            <a:r>
              <a:rPr lang="en-US" sz="1600" dirty="0">
                <a:solidFill>
                  <a:schemeClr val="bg1"/>
                </a:solidFill>
                <a:latin typeface="Trade Gothic LT Std" charset="0"/>
                <a:ea typeface="Trade Gothic LT Std" charset="0"/>
                <a:cs typeface="Trade Gothic LT Std" charset="0"/>
              </a:rPr>
              <a:t>cases of emergency admissions, ensure that Resolution Insurance  has </a:t>
            </a:r>
            <a:r>
              <a:rPr lang="en-US" sz="1600" dirty="0" smtClean="0">
                <a:solidFill>
                  <a:schemeClr val="bg1"/>
                </a:solidFill>
                <a:latin typeface="Trade Gothic LT Std" charset="0"/>
                <a:ea typeface="Trade Gothic LT Std" charset="0"/>
                <a:cs typeface="Trade Gothic LT Std" charset="0"/>
              </a:rPr>
              <a:t>been</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informed within 24 </a:t>
            </a:r>
            <a:r>
              <a:rPr lang="en-US" sz="1600" dirty="0">
                <a:solidFill>
                  <a:schemeClr val="bg1"/>
                </a:solidFill>
                <a:latin typeface="Trade Gothic LT Std" charset="0"/>
                <a:ea typeface="Trade Gothic LT Std" charset="0"/>
                <a:cs typeface="Trade Gothic LT Std" charset="0"/>
              </a:rPr>
              <a:t>hours of the admission.</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A </a:t>
            </a:r>
            <a:r>
              <a:rPr lang="en-US" sz="1600" dirty="0">
                <a:solidFill>
                  <a:schemeClr val="bg1"/>
                </a:solidFill>
                <a:latin typeface="Trade Gothic LT Std" charset="0"/>
                <a:ea typeface="Trade Gothic LT Std" charset="0"/>
                <a:cs typeface="Trade Gothic LT Std" charset="0"/>
              </a:rPr>
              <a:t>Pre-authorization request form will be filled in and the clinic or hospital </a:t>
            </a:r>
            <a:r>
              <a:rPr lang="en-US" sz="1600" dirty="0" smtClean="0">
                <a:solidFill>
                  <a:schemeClr val="bg1"/>
                </a:solidFill>
                <a:latin typeface="Trade Gothic LT Std" charset="0"/>
                <a:ea typeface="Trade Gothic LT Std" charset="0"/>
                <a:cs typeface="Trade Gothic LT Std" charset="0"/>
              </a:rPr>
              <a:t>will</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contact </a:t>
            </a:r>
            <a:r>
              <a:rPr lang="en-US" sz="1600" dirty="0">
                <a:solidFill>
                  <a:schemeClr val="bg1"/>
                </a:solidFill>
                <a:latin typeface="Trade Gothic LT Std" charset="0"/>
                <a:ea typeface="Trade Gothic LT Std" charset="0"/>
                <a:cs typeface="Trade Gothic LT Std" charset="0"/>
              </a:rPr>
              <a:t>RIL </a:t>
            </a:r>
            <a:r>
              <a:rPr lang="en-US" sz="1600" dirty="0" smtClean="0">
                <a:solidFill>
                  <a:schemeClr val="bg1"/>
                </a:solidFill>
                <a:latin typeface="Trade Gothic LT Std" charset="0"/>
                <a:ea typeface="Trade Gothic LT Std" charset="0"/>
                <a:cs typeface="Trade Gothic LT Std" charset="0"/>
              </a:rPr>
              <a:t>for approval </a:t>
            </a:r>
            <a:r>
              <a:rPr lang="en-US" sz="1600" dirty="0">
                <a:solidFill>
                  <a:schemeClr val="bg1"/>
                </a:solidFill>
                <a:latin typeface="Trade Gothic LT Std" charset="0"/>
                <a:ea typeface="Trade Gothic LT Std" charset="0"/>
                <a:cs typeface="Trade Gothic LT Std" charset="0"/>
              </a:rPr>
              <a:t>within 48 hours. These request forms are done by </a:t>
            </a:r>
            <a:r>
              <a:rPr lang="en-US" sz="1600" dirty="0" smtClean="0">
                <a:solidFill>
                  <a:schemeClr val="bg1"/>
                </a:solidFill>
                <a:latin typeface="Trade Gothic LT Std" charset="0"/>
                <a:ea typeface="Trade Gothic LT Std" charset="0"/>
                <a:cs typeface="Trade Gothic LT Std" charset="0"/>
              </a:rPr>
              <a:t>the</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admitting </a:t>
            </a:r>
            <a:r>
              <a:rPr lang="en-US" sz="1600" dirty="0">
                <a:solidFill>
                  <a:schemeClr val="bg1"/>
                </a:solidFill>
                <a:latin typeface="Trade Gothic LT Std" charset="0"/>
                <a:ea typeface="Trade Gothic LT Std" charset="0"/>
                <a:cs typeface="Trade Gothic LT Std" charset="0"/>
              </a:rPr>
              <a:t>hospital, and </a:t>
            </a:r>
            <a:r>
              <a:rPr lang="en-US" sz="1600" dirty="0" smtClean="0">
                <a:solidFill>
                  <a:schemeClr val="bg1"/>
                </a:solidFill>
                <a:latin typeface="Trade Gothic LT Std" charset="0"/>
                <a:ea typeface="Trade Gothic LT Std" charset="0"/>
                <a:cs typeface="Trade Gothic LT Std" charset="0"/>
              </a:rPr>
              <a:t>the member </a:t>
            </a:r>
            <a:r>
              <a:rPr lang="en-US" sz="1600" dirty="0">
                <a:solidFill>
                  <a:schemeClr val="bg1"/>
                </a:solidFill>
                <a:latin typeface="Trade Gothic LT Std" charset="0"/>
                <a:ea typeface="Trade Gothic LT Std" charset="0"/>
                <a:cs typeface="Trade Gothic LT Std" charset="0"/>
              </a:rPr>
              <a:t>should not worry about finding one to </a:t>
            </a:r>
            <a:r>
              <a:rPr lang="en-US" sz="1600" dirty="0" smtClean="0">
                <a:solidFill>
                  <a:schemeClr val="bg1"/>
                </a:solidFill>
                <a:latin typeface="Trade Gothic LT Std" charset="0"/>
                <a:ea typeface="Trade Gothic LT Std" charset="0"/>
                <a:cs typeface="Trade Gothic LT Std" charset="0"/>
              </a:rPr>
              <a:t>send</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to </a:t>
            </a:r>
            <a:r>
              <a:rPr lang="en-US" sz="1600" dirty="0">
                <a:solidFill>
                  <a:schemeClr val="bg1"/>
                </a:solidFill>
                <a:latin typeface="Trade Gothic LT Std" charset="0"/>
                <a:ea typeface="Trade Gothic LT Std" charset="0"/>
                <a:cs typeface="Trade Gothic LT Std" charset="0"/>
              </a:rPr>
              <a:t>us. </a:t>
            </a:r>
          </a:p>
        </p:txBody>
      </p:sp>
      <p:sp>
        <p:nvSpPr>
          <p:cNvPr id="9" name="TextBox 8"/>
          <p:cNvSpPr txBox="1"/>
          <p:nvPr/>
        </p:nvSpPr>
        <p:spPr>
          <a:xfrm>
            <a:off x="3072384" y="4398264"/>
            <a:ext cx="8211312" cy="830997"/>
          </a:xfrm>
          <a:prstGeom prst="rect">
            <a:avLst/>
          </a:prstGeom>
          <a:noFill/>
        </p:spPr>
        <p:txBody>
          <a:bodyPr wrap="square" rtlCol="0">
            <a:spAutoFit/>
          </a:bodyPr>
          <a:lstStyle/>
          <a:p>
            <a:pPr marL="285750" indent="-285750">
              <a:buFont typeface="Arial" charset="0"/>
              <a:buChar char="•"/>
            </a:pPr>
            <a:r>
              <a:rPr lang="en-US" sz="1600" dirty="0">
                <a:solidFill>
                  <a:schemeClr val="bg1"/>
                </a:solidFill>
                <a:latin typeface="Trade Gothic LT Std" charset="0"/>
                <a:ea typeface="Trade Gothic LT Std" charset="0"/>
                <a:cs typeface="Trade Gothic LT Std" charset="0"/>
              </a:rPr>
              <a:t>All admission bills are paid less the NHIF rebate. </a:t>
            </a:r>
          </a:p>
          <a:p>
            <a:pPr marL="285750" indent="-285750">
              <a:buFont typeface="Arial" charset="0"/>
              <a:buChar char="•"/>
            </a:pPr>
            <a:r>
              <a:rPr lang="en-US" sz="1600" dirty="0">
                <a:solidFill>
                  <a:schemeClr val="bg1"/>
                </a:solidFill>
                <a:latin typeface="Trade Gothic LT Std" charset="0"/>
                <a:ea typeface="Trade Gothic LT Std" charset="0"/>
                <a:cs typeface="Trade Gothic LT Std" charset="0"/>
              </a:rPr>
              <a:t>While hospitalized (Nairobi And Mombasa) there will be daily visits by RIL care managers.</a:t>
            </a:r>
          </a:p>
        </p:txBody>
      </p:sp>
      <p:graphicFrame>
        <p:nvGraphicFramePr>
          <p:cNvPr id="11" name="Content Placeholder 4"/>
          <p:cNvGraphicFramePr>
            <a:graphicFrameLocks noGrp="1"/>
          </p:cNvGraphicFramePr>
          <p:nvPr>
            <p:ph idx="1"/>
            <p:extLst/>
          </p:nvPr>
        </p:nvGraphicFramePr>
        <p:xfrm>
          <a:off x="361545" y="923401"/>
          <a:ext cx="11087773" cy="4803772"/>
        </p:xfrm>
        <a:graphic>
          <a:graphicData uri="http://schemas.openxmlformats.org/drawingml/2006/table">
            <a:tbl>
              <a:tblPr>
                <a:tableStyleId>{5C22544A-7EE6-4342-B048-85BDC9FD1C3A}</a:tableStyleId>
              </a:tblPr>
              <a:tblGrid>
                <a:gridCol w="6747593">
                  <a:extLst>
                    <a:ext uri="{9D8B030D-6E8A-4147-A177-3AD203B41FA5}">
                      <a16:colId xmlns:a16="http://schemas.microsoft.com/office/drawing/2014/main" xmlns="" val="20000"/>
                    </a:ext>
                  </a:extLst>
                </a:gridCol>
                <a:gridCol w="4340180">
                  <a:extLst>
                    <a:ext uri="{9D8B030D-6E8A-4147-A177-3AD203B41FA5}">
                      <a16:colId xmlns:a16="http://schemas.microsoft.com/office/drawing/2014/main" xmlns="" val="234356640"/>
                    </a:ext>
                  </a:extLst>
                </a:gridCol>
              </a:tblGrid>
              <a:tr h="431250">
                <a:tc>
                  <a:txBody>
                    <a:bodyPr/>
                    <a:lstStyle/>
                    <a:p>
                      <a:pPr marL="0" marR="0" algn="l" defTabSz="914400" rtl="0" eaLnBrk="1" latinLnBrk="0" hangingPunct="1">
                        <a:lnSpc>
                          <a:spcPct val="107000"/>
                        </a:lnSpc>
                        <a:spcBef>
                          <a:spcPts val="0"/>
                        </a:spcBef>
                        <a:spcAft>
                          <a:spcPts val="0"/>
                        </a:spcAft>
                      </a:pPr>
                      <a:endParaRPr lang="en-US" sz="1200" b="1" kern="1200" dirty="0" smtClean="0">
                        <a:solidFill>
                          <a:schemeClr val="tx2"/>
                        </a:solidFill>
                        <a:effectLst/>
                        <a:latin typeface="+mn-lt"/>
                        <a:ea typeface="+mn-ea"/>
                        <a:cs typeface="+mn-cs"/>
                      </a:endParaRPr>
                    </a:p>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ANNUAL LIMIT IN KENYA SHILLINGS THAT COVER THE FOLLOWING </a:t>
                      </a:r>
                      <a:endParaRPr lang="en-US" sz="1200" b="1" kern="1200" dirty="0">
                        <a:solidFill>
                          <a:schemeClr val="tx2"/>
                        </a:solidFill>
                        <a:effectLst/>
                        <a:latin typeface="+mn-lt"/>
                        <a:ea typeface="+mn-ea"/>
                        <a:cs typeface="+mn-cs"/>
                      </a:endParaRPr>
                    </a:p>
                  </a:txBody>
                  <a:tcPr marL="68573" marR="68573" marT="0" marB="0"/>
                </a:tc>
                <a:tc>
                  <a:txBody>
                    <a:bodyPr/>
                    <a:lstStyle/>
                    <a:p>
                      <a:endParaRPr lang="en-US" sz="1200" b="1" kern="1200" dirty="0" smtClean="0">
                        <a:solidFill>
                          <a:schemeClr val="tx2"/>
                        </a:solidFill>
                        <a:effectLst/>
                        <a:latin typeface="+mn-lt"/>
                        <a:ea typeface="+mn-ea"/>
                        <a:cs typeface="+mn-cs"/>
                      </a:endParaRPr>
                    </a:p>
                    <a:p>
                      <a:r>
                        <a:rPr lang="en-US" sz="1200" b="1" kern="1200" baseline="0" dirty="0" smtClean="0">
                          <a:solidFill>
                            <a:schemeClr val="tx2"/>
                          </a:solidFill>
                          <a:effectLst/>
                          <a:latin typeface="+mn-lt"/>
                          <a:ea typeface="+mn-ea"/>
                          <a:cs typeface="+mn-cs"/>
                        </a:rPr>
                        <a:t>Value  Plans </a:t>
                      </a:r>
                      <a:r>
                        <a:rPr lang="en-US" sz="1200" b="1" kern="1200" dirty="0" smtClean="0">
                          <a:solidFill>
                            <a:schemeClr val="tx2"/>
                          </a:solidFill>
                          <a:effectLst/>
                          <a:latin typeface="+mn-lt"/>
                          <a:ea typeface="+mn-ea"/>
                          <a:cs typeface="+mn-cs"/>
                        </a:rPr>
                        <a:t>–  Premier Plus </a:t>
                      </a:r>
                    </a:p>
                    <a:p>
                      <a:r>
                        <a:rPr lang="en-US" sz="1200" b="1" kern="1200" dirty="0" smtClean="0">
                          <a:solidFill>
                            <a:schemeClr val="tx2"/>
                          </a:solidFill>
                          <a:effectLst/>
                          <a:latin typeface="+mn-lt"/>
                          <a:ea typeface="+mn-ea"/>
                          <a:cs typeface="+mn-cs"/>
                        </a:rPr>
                        <a:t>                     </a:t>
                      </a:r>
                    </a:p>
                  </a:txBody>
                  <a:tcPr marL="68573" marR="68573" marT="0" marB="0"/>
                </a:tc>
                <a:extLst>
                  <a:ext uri="{0D108BD9-81ED-4DB2-BD59-A6C34878D82A}">
                    <a16:rowId xmlns:a16="http://schemas.microsoft.com/office/drawing/2014/main" xmlns="" val="10000"/>
                  </a:ext>
                </a:extLst>
              </a:tr>
              <a:tr h="646856">
                <a:tc>
                  <a:txBody>
                    <a:bodyPr/>
                    <a:lstStyle/>
                    <a:p>
                      <a:pPr marL="0" marR="0" algn="l">
                        <a:lnSpc>
                          <a:spcPct val="107000"/>
                        </a:lnSpc>
                        <a:spcBef>
                          <a:spcPts val="0"/>
                        </a:spcBef>
                        <a:spcAft>
                          <a:spcPts val="0"/>
                        </a:spcAft>
                      </a:pPr>
                      <a:r>
                        <a:rPr lang="en-US" sz="1200" b="1" kern="1200" dirty="0">
                          <a:solidFill>
                            <a:schemeClr val="tx2"/>
                          </a:solidFill>
                          <a:effectLst/>
                          <a:latin typeface="+mn-lt"/>
                          <a:ea typeface="+mn-ea"/>
                          <a:cs typeface="+mn-cs"/>
                        </a:rPr>
                        <a:t>Hospital </a:t>
                      </a:r>
                    </a:p>
                  </a:txBody>
                  <a:tcPr marL="68580" marR="68580" marT="0" marB="0" anchor="ct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1" kern="1200" dirty="0" smtClean="0">
                          <a:solidFill>
                            <a:schemeClr val="tx2"/>
                          </a:solidFill>
                          <a:effectLst/>
                          <a:latin typeface="+mn-lt"/>
                          <a:ea typeface="+mn-ea"/>
                          <a:cs typeface="+mn-cs"/>
                        </a:rPr>
                        <a:t>Enhanced Medical</a:t>
                      </a:r>
                      <a:r>
                        <a:rPr lang="en-US" sz="1200" b="1" kern="1200" baseline="0" dirty="0" smtClean="0">
                          <a:solidFill>
                            <a:schemeClr val="tx2"/>
                          </a:solidFill>
                          <a:effectLst/>
                          <a:latin typeface="+mn-lt"/>
                          <a:ea typeface="+mn-ea"/>
                          <a:cs typeface="+mn-cs"/>
                        </a:rPr>
                        <a:t> Service Provider</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1"/>
                  </a:ext>
                </a:extLst>
              </a:tr>
              <a:tr h="482635">
                <a:tc>
                  <a:txBody>
                    <a:bodyPr/>
                    <a:lstStyle/>
                    <a:p>
                      <a:pPr marL="0" marR="0" algn="l">
                        <a:lnSpc>
                          <a:spcPct val="107000"/>
                        </a:lnSpc>
                        <a:spcBef>
                          <a:spcPts val="0"/>
                        </a:spcBef>
                        <a:spcAft>
                          <a:spcPts val="0"/>
                        </a:spcAft>
                      </a:pPr>
                      <a:r>
                        <a:rPr lang="en-US" sz="1200" b="1" kern="1200" dirty="0">
                          <a:solidFill>
                            <a:schemeClr val="tx2"/>
                          </a:solidFill>
                          <a:effectLst/>
                          <a:latin typeface="+mn-lt"/>
                          <a:ea typeface="+mn-ea"/>
                          <a:cs typeface="+mn-cs"/>
                        </a:rPr>
                        <a:t>Bed Capacity</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Standard Ensuite </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2"/>
                  </a:ext>
                </a:extLst>
              </a:tr>
              <a:tr h="373488">
                <a:tc>
                  <a:txBody>
                    <a:bodyPr/>
                    <a:lstStyle/>
                    <a:p>
                      <a:pPr marL="0" marR="0" algn="l">
                        <a:lnSpc>
                          <a:spcPct val="107000"/>
                        </a:lnSpc>
                        <a:spcBef>
                          <a:spcPts val="0"/>
                        </a:spcBef>
                        <a:spcAft>
                          <a:spcPts val="0"/>
                        </a:spcAft>
                      </a:pPr>
                      <a:r>
                        <a:rPr lang="en-US" sz="1200" b="1" kern="1200" dirty="0" smtClean="0">
                          <a:solidFill>
                            <a:schemeClr val="tx2"/>
                          </a:solidFill>
                          <a:effectLst/>
                          <a:latin typeface="+mn-lt"/>
                          <a:ea typeface="+mn-ea"/>
                          <a:cs typeface="+mn-cs"/>
                        </a:rPr>
                        <a:t>Inpatient</a:t>
                      </a:r>
                      <a:r>
                        <a:rPr lang="en-US" sz="1200" b="1" kern="1200" baseline="0" dirty="0" smtClean="0">
                          <a:solidFill>
                            <a:schemeClr val="tx2"/>
                          </a:solidFill>
                          <a:effectLst/>
                          <a:latin typeface="+mn-lt"/>
                          <a:ea typeface="+mn-ea"/>
                          <a:cs typeface="+mn-cs"/>
                        </a:rPr>
                        <a:t> </a:t>
                      </a:r>
                      <a:r>
                        <a:rPr lang="en-US" sz="1200" b="1" kern="1200" dirty="0" smtClean="0">
                          <a:solidFill>
                            <a:schemeClr val="tx2"/>
                          </a:solidFill>
                          <a:effectLst/>
                          <a:latin typeface="+mn-lt"/>
                          <a:ea typeface="+mn-ea"/>
                          <a:cs typeface="+mn-cs"/>
                        </a:rPr>
                        <a:t>Dental </a:t>
                      </a:r>
                      <a:r>
                        <a:rPr lang="en-US" sz="1200" b="1" kern="1200" dirty="0">
                          <a:solidFill>
                            <a:schemeClr val="tx2"/>
                          </a:solidFill>
                          <a:effectLst/>
                          <a:latin typeface="+mn-lt"/>
                          <a:ea typeface="+mn-ea"/>
                          <a:cs typeface="+mn-cs"/>
                        </a:rPr>
                        <a:t>Illness</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Ksh.85,000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3"/>
                  </a:ext>
                </a:extLst>
              </a:tr>
              <a:tr h="334850">
                <a:tc>
                  <a:txBody>
                    <a:bodyPr/>
                    <a:lstStyle/>
                    <a:p>
                      <a:pPr marL="0" marR="0" algn="l">
                        <a:lnSpc>
                          <a:spcPct val="107000"/>
                        </a:lnSpc>
                        <a:spcBef>
                          <a:spcPts val="0"/>
                        </a:spcBef>
                        <a:spcAft>
                          <a:spcPts val="0"/>
                        </a:spcAft>
                      </a:pPr>
                      <a:r>
                        <a:rPr lang="en-US" sz="1200" b="0" kern="1200" dirty="0">
                          <a:solidFill>
                            <a:schemeClr val="tx2"/>
                          </a:solidFill>
                          <a:effectLst/>
                          <a:latin typeface="+mn-lt"/>
                          <a:ea typeface="+mn-ea"/>
                          <a:cs typeface="+mn-cs"/>
                        </a:rPr>
                        <a:t>Ophthalmology</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4"/>
                  </a:ext>
                </a:extLst>
              </a:tr>
              <a:tr h="360609">
                <a:tc>
                  <a:txBody>
                    <a:bodyPr/>
                    <a:lstStyle/>
                    <a:p>
                      <a:pPr marL="0" marR="0" algn="l">
                        <a:lnSpc>
                          <a:spcPct val="107000"/>
                        </a:lnSpc>
                        <a:spcBef>
                          <a:spcPts val="0"/>
                        </a:spcBef>
                        <a:spcAft>
                          <a:spcPts val="0"/>
                        </a:spcAft>
                      </a:pPr>
                      <a:r>
                        <a:rPr lang="en-US" sz="1200" b="0" kern="1200" dirty="0">
                          <a:solidFill>
                            <a:schemeClr val="tx2"/>
                          </a:solidFill>
                          <a:effectLst/>
                          <a:latin typeface="+mn-lt"/>
                          <a:ea typeface="+mn-ea"/>
                          <a:cs typeface="+mn-cs"/>
                        </a:rPr>
                        <a:t>Hospitalization Services</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5"/>
                  </a:ext>
                </a:extLst>
              </a:tr>
              <a:tr h="712464">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Maternity (Normal and Caesarean Section) for Principal Member or Spouse - includes Home Deliveries &amp; Lamaze Classes</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 250,000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6"/>
                  </a:ext>
                </a:extLst>
              </a:tr>
              <a:tr h="731771">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kern="1200" dirty="0" smtClean="0">
                          <a:solidFill>
                            <a:srgbClr val="002060"/>
                          </a:solidFill>
                          <a:effectLst/>
                          <a:latin typeface="+mn-lt"/>
                          <a:ea typeface="+mn-ea"/>
                          <a:cs typeface="+mn-cs"/>
                        </a:rPr>
                        <a:t>Congenital conditions including New born baby illness (under sublimit of declared pre-existing</a:t>
                      </a:r>
                      <a:r>
                        <a:rPr lang="en-US" sz="1200" b="0" kern="1200" baseline="0" dirty="0" smtClean="0">
                          <a:solidFill>
                            <a:srgbClr val="002060"/>
                          </a:solidFill>
                          <a:effectLst/>
                          <a:latin typeface="+mn-lt"/>
                          <a:ea typeface="+mn-ea"/>
                          <a:cs typeface="+mn-cs"/>
                        </a:rPr>
                        <a:t> conditions)</a:t>
                      </a:r>
                      <a:endParaRPr lang="en-US" sz="1200" b="0" i="0" u="none" strike="noStrike" kern="1200" baseline="0" dirty="0" smtClean="0">
                        <a:solidFill>
                          <a:schemeClr val="dk1"/>
                        </a:solidFill>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 150,000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7"/>
                  </a:ext>
                </a:extLst>
              </a:tr>
              <a:tr h="612459">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i="0" u="none" strike="noStrike" kern="1200" baseline="0" dirty="0" smtClean="0">
                          <a:solidFill>
                            <a:srgbClr val="002060"/>
                          </a:solidFill>
                          <a:latin typeface="+mn-lt"/>
                          <a:ea typeface="+mn-ea"/>
                          <a:cs typeface="+mn-cs"/>
                        </a:rPr>
                        <a:t>Declared pre-existing Psychiatric conditions and Chronic conditions (Includes HIV/AIDS and cancer conditions)(All under one sublimit)</a:t>
                      </a:r>
                    </a:p>
                    <a:p>
                      <a:pPr marL="0" marR="0" indent="0" algn="l" defTabSz="914400" rtl="0" eaLnBrk="1" fontAlgn="auto" latinLnBrk="0" hangingPunct="1">
                        <a:lnSpc>
                          <a:spcPct val="107000"/>
                        </a:lnSpc>
                        <a:spcBef>
                          <a:spcPts val="0"/>
                        </a:spcBef>
                        <a:spcAft>
                          <a:spcPts val="0"/>
                        </a:spcAft>
                        <a:buClrTx/>
                        <a:buSzTx/>
                        <a:buFontTx/>
                        <a:buNone/>
                        <a:tabLst/>
                        <a:defRPr/>
                      </a:pPr>
                      <a:r>
                        <a:rPr lang="en-US" sz="1200" b="1" i="0" u="none" strike="noStrike" kern="1200" baseline="0" dirty="0" smtClean="0">
                          <a:solidFill>
                            <a:schemeClr val="dk1"/>
                          </a:solidFill>
                          <a:latin typeface="+mn-lt"/>
                          <a:ea typeface="+mn-ea"/>
                          <a:cs typeface="+mn-cs"/>
                        </a:rPr>
                        <a:t>	</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Ksh.500,000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3051996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547" y="1"/>
            <a:ext cx="10515600" cy="778210"/>
          </a:xfrm>
        </p:spPr>
        <p:txBody>
          <a:bodyPr>
            <a:normAutofit/>
          </a:bodyPr>
          <a:lstStyle/>
          <a:p>
            <a:r>
              <a:rPr lang="en-US" sz="2100" b="1" dirty="0" smtClean="0">
                <a:solidFill>
                  <a:srgbClr val="FF0000"/>
                </a:solidFill>
                <a:latin typeface="Trade Gothic LT Std" charset="0"/>
                <a:ea typeface="Trade Gothic LT Std" charset="0"/>
                <a:cs typeface="Trade Gothic LT Std" charset="0"/>
              </a:rPr>
              <a:t>….CONTINUATION PREMIER PLUS</a:t>
            </a:r>
            <a:br>
              <a:rPr lang="en-US" sz="2100" b="1" dirty="0" smtClean="0">
                <a:solidFill>
                  <a:srgbClr val="FF0000"/>
                </a:solidFill>
                <a:latin typeface="Trade Gothic LT Std" charset="0"/>
                <a:ea typeface="Trade Gothic LT Std" charset="0"/>
                <a:cs typeface="Trade Gothic LT Std" charset="0"/>
              </a:rPr>
            </a:br>
            <a:r>
              <a:rPr lang="en-US" sz="2100" b="1" dirty="0" smtClean="0">
                <a:solidFill>
                  <a:srgbClr val="FF0000"/>
                </a:solidFill>
                <a:latin typeface="Trade Gothic LT Std" charset="0"/>
                <a:ea typeface="Trade Gothic LT Std" charset="0"/>
                <a:cs typeface="Trade Gothic LT Std" charset="0"/>
              </a:rPr>
              <a:t>MEDICAL COVER BENEFITS- INPATIENT</a:t>
            </a:r>
            <a:endParaRPr lang="en-US" sz="2100" b="1" dirty="0">
              <a:solidFill>
                <a:srgbClr val="FF0000"/>
              </a:solidFill>
              <a:latin typeface="Trade Gothic LT Std" charset="0"/>
              <a:ea typeface="Trade Gothic LT Std" charset="0"/>
              <a:cs typeface="Trade Gothic LT Std" charset="0"/>
            </a:endParaRPr>
          </a:p>
        </p:txBody>
      </p:sp>
      <p:sp>
        <p:nvSpPr>
          <p:cNvPr id="6" name="TextBox 5"/>
          <p:cNvSpPr txBox="1"/>
          <p:nvPr/>
        </p:nvSpPr>
        <p:spPr>
          <a:xfrm>
            <a:off x="3099816" y="1417320"/>
            <a:ext cx="8156448" cy="830997"/>
          </a:xfrm>
          <a:prstGeom prst="rect">
            <a:avLst/>
          </a:prstGeom>
          <a:noFill/>
        </p:spPr>
        <p:txBody>
          <a:bodyPr wrap="square" rtlCol="0">
            <a:spAutoFit/>
          </a:bodyPr>
          <a:lstStyle/>
          <a:p>
            <a:pPr marL="285750" indent="-285750" algn="just">
              <a:buFont typeface="Arial" charset="0"/>
              <a:buChar char="•"/>
            </a:pPr>
            <a:r>
              <a:rPr lang="en-US" sz="1600" dirty="0" smtClean="0">
                <a:solidFill>
                  <a:schemeClr val="bg1"/>
                </a:solidFill>
                <a:latin typeface="Trade Gothic LT Std" charset="0"/>
                <a:ea typeface="Trade Gothic LT Std" charset="0"/>
                <a:cs typeface="Trade Gothic LT Std" charset="0"/>
              </a:rPr>
              <a:t>In </a:t>
            </a:r>
            <a:r>
              <a:rPr lang="en-US" sz="1600" dirty="0">
                <a:solidFill>
                  <a:schemeClr val="bg1"/>
                </a:solidFill>
                <a:latin typeface="Trade Gothic LT Std" charset="0"/>
                <a:ea typeface="Trade Gothic LT Std" charset="0"/>
                <a:cs typeface="Trade Gothic LT Std" charset="0"/>
              </a:rPr>
              <a:t>case of admission, you will be expected to present your Membership cards. </a:t>
            </a:r>
          </a:p>
          <a:p>
            <a:pPr marL="285750" indent="-285750" algn="just">
              <a:buFont typeface="Arial" charset="0"/>
              <a:buChar char="•"/>
            </a:pPr>
            <a:r>
              <a:rPr lang="en-US" sz="1600" dirty="0" smtClean="0">
                <a:solidFill>
                  <a:schemeClr val="bg1"/>
                </a:solidFill>
                <a:latin typeface="Trade Gothic LT Std" charset="0"/>
                <a:ea typeface="Trade Gothic LT Std" charset="0"/>
                <a:cs typeface="Trade Gothic LT Std" charset="0"/>
              </a:rPr>
              <a:t>For </a:t>
            </a:r>
            <a:r>
              <a:rPr lang="en-US" sz="1600" dirty="0">
                <a:solidFill>
                  <a:schemeClr val="bg1"/>
                </a:solidFill>
                <a:latin typeface="Trade Gothic LT Std" charset="0"/>
                <a:ea typeface="Trade Gothic LT Std" charset="0"/>
                <a:cs typeface="Trade Gothic LT Std" charset="0"/>
              </a:rPr>
              <a:t>scheduled admissions authorization must be obtained from </a:t>
            </a:r>
            <a:r>
              <a:rPr lang="en-US" sz="1600" dirty="0" smtClean="0">
                <a:solidFill>
                  <a:schemeClr val="bg1"/>
                </a:solidFill>
                <a:latin typeface="Trade Gothic LT Std" charset="0"/>
                <a:ea typeface="Trade Gothic LT Std" charset="0"/>
                <a:cs typeface="Trade Gothic LT Std" charset="0"/>
              </a:rPr>
              <a:t>Resolution Insurance 48 hours </a:t>
            </a:r>
            <a:r>
              <a:rPr lang="en-US" sz="1600" dirty="0">
                <a:solidFill>
                  <a:schemeClr val="bg1"/>
                </a:solidFill>
                <a:latin typeface="Trade Gothic LT Std" charset="0"/>
                <a:ea typeface="Trade Gothic LT Std" charset="0"/>
                <a:cs typeface="Trade Gothic LT Std" charset="0"/>
              </a:rPr>
              <a:t>before the actual hospitalization.</a:t>
            </a:r>
          </a:p>
        </p:txBody>
      </p:sp>
      <p:sp>
        <p:nvSpPr>
          <p:cNvPr id="8" name="TextBox 7"/>
          <p:cNvSpPr txBox="1"/>
          <p:nvPr/>
        </p:nvSpPr>
        <p:spPr>
          <a:xfrm>
            <a:off x="3072384" y="2660904"/>
            <a:ext cx="8211312" cy="1569660"/>
          </a:xfrm>
          <a:prstGeom prst="rect">
            <a:avLst/>
          </a:prstGeom>
          <a:noFill/>
        </p:spPr>
        <p:txBody>
          <a:bodyPr wrap="square" rtlCol="0">
            <a:spAutoFit/>
          </a:bodyPr>
          <a:lstStyle/>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In </a:t>
            </a:r>
            <a:r>
              <a:rPr lang="en-US" sz="1600" dirty="0">
                <a:solidFill>
                  <a:schemeClr val="bg1"/>
                </a:solidFill>
                <a:latin typeface="Trade Gothic LT Std" charset="0"/>
                <a:ea typeface="Trade Gothic LT Std" charset="0"/>
                <a:cs typeface="Trade Gothic LT Std" charset="0"/>
              </a:rPr>
              <a:t>cases of emergency admissions, ensure that Resolution Insurance  has </a:t>
            </a:r>
            <a:r>
              <a:rPr lang="en-US" sz="1600" dirty="0" smtClean="0">
                <a:solidFill>
                  <a:schemeClr val="bg1"/>
                </a:solidFill>
                <a:latin typeface="Trade Gothic LT Std" charset="0"/>
                <a:ea typeface="Trade Gothic LT Std" charset="0"/>
                <a:cs typeface="Trade Gothic LT Std" charset="0"/>
              </a:rPr>
              <a:t>been</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informed within 24 </a:t>
            </a:r>
            <a:r>
              <a:rPr lang="en-US" sz="1600" dirty="0">
                <a:solidFill>
                  <a:schemeClr val="bg1"/>
                </a:solidFill>
                <a:latin typeface="Trade Gothic LT Std" charset="0"/>
                <a:ea typeface="Trade Gothic LT Std" charset="0"/>
                <a:cs typeface="Trade Gothic LT Std" charset="0"/>
              </a:rPr>
              <a:t>hours of the admission.</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A </a:t>
            </a:r>
            <a:r>
              <a:rPr lang="en-US" sz="1600" dirty="0">
                <a:solidFill>
                  <a:schemeClr val="bg1"/>
                </a:solidFill>
                <a:latin typeface="Trade Gothic LT Std" charset="0"/>
                <a:ea typeface="Trade Gothic LT Std" charset="0"/>
                <a:cs typeface="Trade Gothic LT Std" charset="0"/>
              </a:rPr>
              <a:t>Pre-authorization request form will be filled in and the clinic or hospital </a:t>
            </a:r>
            <a:r>
              <a:rPr lang="en-US" sz="1600" dirty="0" smtClean="0">
                <a:solidFill>
                  <a:schemeClr val="bg1"/>
                </a:solidFill>
                <a:latin typeface="Trade Gothic LT Std" charset="0"/>
                <a:ea typeface="Trade Gothic LT Std" charset="0"/>
                <a:cs typeface="Trade Gothic LT Std" charset="0"/>
              </a:rPr>
              <a:t>will</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contact </a:t>
            </a:r>
            <a:r>
              <a:rPr lang="en-US" sz="1600" dirty="0">
                <a:solidFill>
                  <a:schemeClr val="bg1"/>
                </a:solidFill>
                <a:latin typeface="Trade Gothic LT Std" charset="0"/>
                <a:ea typeface="Trade Gothic LT Std" charset="0"/>
                <a:cs typeface="Trade Gothic LT Std" charset="0"/>
              </a:rPr>
              <a:t>RIL </a:t>
            </a:r>
            <a:r>
              <a:rPr lang="en-US" sz="1600" dirty="0" smtClean="0">
                <a:solidFill>
                  <a:schemeClr val="bg1"/>
                </a:solidFill>
                <a:latin typeface="Trade Gothic LT Std" charset="0"/>
                <a:ea typeface="Trade Gothic LT Std" charset="0"/>
                <a:cs typeface="Trade Gothic LT Std" charset="0"/>
              </a:rPr>
              <a:t>for approval </a:t>
            </a:r>
            <a:r>
              <a:rPr lang="en-US" sz="1600" dirty="0">
                <a:solidFill>
                  <a:schemeClr val="bg1"/>
                </a:solidFill>
                <a:latin typeface="Trade Gothic LT Std" charset="0"/>
                <a:ea typeface="Trade Gothic LT Std" charset="0"/>
                <a:cs typeface="Trade Gothic LT Std" charset="0"/>
              </a:rPr>
              <a:t>within 48 hours. These request forms are done by </a:t>
            </a:r>
            <a:r>
              <a:rPr lang="en-US" sz="1600" dirty="0" smtClean="0">
                <a:solidFill>
                  <a:schemeClr val="bg1"/>
                </a:solidFill>
                <a:latin typeface="Trade Gothic LT Std" charset="0"/>
                <a:ea typeface="Trade Gothic LT Std" charset="0"/>
                <a:cs typeface="Trade Gothic LT Std" charset="0"/>
              </a:rPr>
              <a:t>the</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admitting </a:t>
            </a:r>
            <a:r>
              <a:rPr lang="en-US" sz="1600" dirty="0">
                <a:solidFill>
                  <a:schemeClr val="bg1"/>
                </a:solidFill>
                <a:latin typeface="Trade Gothic LT Std" charset="0"/>
                <a:ea typeface="Trade Gothic LT Std" charset="0"/>
                <a:cs typeface="Trade Gothic LT Std" charset="0"/>
              </a:rPr>
              <a:t>hospital, and </a:t>
            </a:r>
            <a:r>
              <a:rPr lang="en-US" sz="1600" dirty="0" smtClean="0">
                <a:solidFill>
                  <a:schemeClr val="bg1"/>
                </a:solidFill>
                <a:latin typeface="Trade Gothic LT Std" charset="0"/>
                <a:ea typeface="Trade Gothic LT Std" charset="0"/>
                <a:cs typeface="Trade Gothic LT Std" charset="0"/>
              </a:rPr>
              <a:t>the member </a:t>
            </a:r>
            <a:r>
              <a:rPr lang="en-US" sz="1600" dirty="0">
                <a:solidFill>
                  <a:schemeClr val="bg1"/>
                </a:solidFill>
                <a:latin typeface="Trade Gothic LT Std" charset="0"/>
                <a:ea typeface="Trade Gothic LT Std" charset="0"/>
                <a:cs typeface="Trade Gothic LT Std" charset="0"/>
              </a:rPr>
              <a:t>should not worry about finding one to </a:t>
            </a:r>
            <a:r>
              <a:rPr lang="en-US" sz="1600" dirty="0" smtClean="0">
                <a:solidFill>
                  <a:schemeClr val="bg1"/>
                </a:solidFill>
                <a:latin typeface="Trade Gothic LT Std" charset="0"/>
                <a:ea typeface="Trade Gothic LT Std" charset="0"/>
                <a:cs typeface="Trade Gothic LT Std" charset="0"/>
              </a:rPr>
              <a:t>send</a:t>
            </a:r>
          </a:p>
          <a:p>
            <a:pPr marL="285750" indent="-285750">
              <a:buFont typeface="Arial" charset="0"/>
              <a:buChar char="•"/>
            </a:pPr>
            <a:r>
              <a:rPr lang="en-US" sz="1600" dirty="0" smtClean="0">
                <a:solidFill>
                  <a:schemeClr val="bg1"/>
                </a:solidFill>
                <a:latin typeface="Trade Gothic LT Std" charset="0"/>
                <a:ea typeface="Trade Gothic LT Std" charset="0"/>
                <a:cs typeface="Trade Gothic LT Std" charset="0"/>
              </a:rPr>
              <a:t>to </a:t>
            </a:r>
            <a:r>
              <a:rPr lang="en-US" sz="1600" dirty="0">
                <a:solidFill>
                  <a:schemeClr val="bg1"/>
                </a:solidFill>
                <a:latin typeface="Trade Gothic LT Std" charset="0"/>
                <a:ea typeface="Trade Gothic LT Std" charset="0"/>
                <a:cs typeface="Trade Gothic LT Std" charset="0"/>
              </a:rPr>
              <a:t>us. </a:t>
            </a:r>
          </a:p>
        </p:txBody>
      </p:sp>
      <p:sp>
        <p:nvSpPr>
          <p:cNvPr id="9" name="TextBox 8"/>
          <p:cNvSpPr txBox="1"/>
          <p:nvPr/>
        </p:nvSpPr>
        <p:spPr>
          <a:xfrm>
            <a:off x="3072384" y="4398264"/>
            <a:ext cx="8211312" cy="830997"/>
          </a:xfrm>
          <a:prstGeom prst="rect">
            <a:avLst/>
          </a:prstGeom>
          <a:noFill/>
        </p:spPr>
        <p:txBody>
          <a:bodyPr wrap="square" rtlCol="0">
            <a:spAutoFit/>
          </a:bodyPr>
          <a:lstStyle/>
          <a:p>
            <a:pPr marL="285750" indent="-285750">
              <a:buFont typeface="Arial" charset="0"/>
              <a:buChar char="•"/>
            </a:pPr>
            <a:r>
              <a:rPr lang="en-US" sz="1600" dirty="0">
                <a:solidFill>
                  <a:schemeClr val="bg1"/>
                </a:solidFill>
                <a:latin typeface="Trade Gothic LT Std" charset="0"/>
                <a:ea typeface="Trade Gothic LT Std" charset="0"/>
                <a:cs typeface="Trade Gothic LT Std" charset="0"/>
              </a:rPr>
              <a:t>All admission bills are paid less the NHIF rebate. </a:t>
            </a:r>
          </a:p>
          <a:p>
            <a:pPr marL="285750" indent="-285750">
              <a:buFont typeface="Arial" charset="0"/>
              <a:buChar char="•"/>
            </a:pPr>
            <a:r>
              <a:rPr lang="en-US" sz="1600" dirty="0">
                <a:solidFill>
                  <a:schemeClr val="bg1"/>
                </a:solidFill>
                <a:latin typeface="Trade Gothic LT Std" charset="0"/>
                <a:ea typeface="Trade Gothic LT Std" charset="0"/>
                <a:cs typeface="Trade Gothic LT Std" charset="0"/>
              </a:rPr>
              <a:t>While hospitalized (Nairobi And Mombasa) there will be daily visits by RIL care managers.</a:t>
            </a:r>
          </a:p>
        </p:txBody>
      </p:sp>
      <p:graphicFrame>
        <p:nvGraphicFramePr>
          <p:cNvPr id="11" name="Content Placeholder 4"/>
          <p:cNvGraphicFramePr>
            <a:graphicFrameLocks noGrp="1"/>
          </p:cNvGraphicFramePr>
          <p:nvPr>
            <p:ph idx="1"/>
            <p:extLst/>
          </p:nvPr>
        </p:nvGraphicFramePr>
        <p:xfrm>
          <a:off x="361544" y="881279"/>
          <a:ext cx="10894719" cy="5043003"/>
        </p:xfrm>
        <a:graphic>
          <a:graphicData uri="http://schemas.openxmlformats.org/drawingml/2006/table">
            <a:tbl>
              <a:tblPr>
                <a:tableStyleId>{5C22544A-7EE6-4342-B048-85BDC9FD1C3A}</a:tableStyleId>
              </a:tblPr>
              <a:tblGrid>
                <a:gridCol w="4777126">
                  <a:extLst>
                    <a:ext uri="{9D8B030D-6E8A-4147-A177-3AD203B41FA5}">
                      <a16:colId xmlns:a16="http://schemas.microsoft.com/office/drawing/2014/main" xmlns="" val="20000"/>
                    </a:ext>
                  </a:extLst>
                </a:gridCol>
                <a:gridCol w="6117593">
                  <a:extLst>
                    <a:ext uri="{9D8B030D-6E8A-4147-A177-3AD203B41FA5}">
                      <a16:colId xmlns:a16="http://schemas.microsoft.com/office/drawing/2014/main" xmlns="" val="234356640"/>
                    </a:ext>
                  </a:extLst>
                </a:gridCol>
              </a:tblGrid>
              <a:tr h="574034">
                <a:tc>
                  <a:txBody>
                    <a:bodyPr/>
                    <a:lstStyle/>
                    <a:p>
                      <a:pPr marL="0" marR="0" algn="l" defTabSz="914400" rtl="0" eaLnBrk="1" latinLnBrk="0" hangingPunct="1">
                        <a:lnSpc>
                          <a:spcPct val="107000"/>
                        </a:lnSpc>
                        <a:spcBef>
                          <a:spcPts val="0"/>
                        </a:spcBef>
                        <a:spcAft>
                          <a:spcPts val="0"/>
                        </a:spcAft>
                      </a:pPr>
                      <a:endParaRPr lang="en-US" sz="1200" b="0" kern="1200" dirty="0" smtClean="0">
                        <a:solidFill>
                          <a:schemeClr val="tx2"/>
                        </a:solidFill>
                        <a:effectLst/>
                        <a:latin typeface="+mn-lt"/>
                        <a:ea typeface="+mn-ea"/>
                        <a:cs typeface="+mn-cs"/>
                      </a:endParaRPr>
                    </a:p>
                    <a:p>
                      <a:pPr marL="0" marR="0" algn="l" defTabSz="914400" rtl="0" eaLnBrk="1" latinLnBrk="0" hangingPunct="1">
                        <a:lnSpc>
                          <a:spcPct val="107000"/>
                        </a:lnSpc>
                        <a:spcBef>
                          <a:spcPts val="0"/>
                        </a:spcBef>
                        <a:spcAft>
                          <a:spcPts val="0"/>
                        </a:spcAft>
                      </a:pPr>
                      <a:r>
                        <a:rPr lang="en-US" sz="1200" b="0" kern="1200" dirty="0" smtClean="0">
                          <a:solidFill>
                            <a:schemeClr val="tx2"/>
                          </a:solidFill>
                          <a:effectLst/>
                          <a:latin typeface="+mn-lt"/>
                          <a:ea typeface="+mn-ea"/>
                          <a:cs typeface="+mn-cs"/>
                        </a:rPr>
                        <a:t>Annual well person check up( for adults)</a:t>
                      </a:r>
                    </a:p>
                  </a:txBody>
                  <a:tcPr marL="68573" marR="68573" marT="0" marB="0"/>
                </a:tc>
                <a:tc>
                  <a:txBody>
                    <a:bodyPr/>
                    <a:lstStyle/>
                    <a:p>
                      <a:endParaRPr lang="en-US" sz="1200" b="1" kern="1200" dirty="0" smtClean="0">
                        <a:solidFill>
                          <a:schemeClr val="tx2"/>
                        </a:solidFill>
                        <a:effectLst/>
                        <a:latin typeface="+mn-lt"/>
                        <a:ea typeface="+mn-ea"/>
                        <a:cs typeface="+mn-cs"/>
                      </a:endParaRPr>
                    </a:p>
                    <a:p>
                      <a:r>
                        <a:rPr lang="en-US" sz="1200" b="1" kern="1200" dirty="0" smtClean="0">
                          <a:solidFill>
                            <a:schemeClr val="tx2"/>
                          </a:solidFill>
                          <a:effectLst/>
                          <a:latin typeface="+mn-lt"/>
                          <a:ea typeface="+mn-ea"/>
                          <a:cs typeface="+mn-cs"/>
                        </a:rPr>
                        <a:t>  Covered              </a:t>
                      </a:r>
                    </a:p>
                  </a:txBody>
                  <a:tcPr marL="68573" marR="68573" marT="0" marB="0"/>
                </a:tc>
                <a:extLst>
                  <a:ext uri="{0D108BD9-81ED-4DB2-BD59-A6C34878D82A}">
                    <a16:rowId xmlns:a16="http://schemas.microsoft.com/office/drawing/2014/main" xmlns="" val="10000"/>
                  </a:ext>
                </a:extLst>
              </a:tr>
              <a:tr h="537973">
                <a:tc>
                  <a:txBody>
                    <a:bodyPr/>
                    <a:lstStyle/>
                    <a:p>
                      <a:pPr marL="0" marR="0" algn="l">
                        <a:lnSpc>
                          <a:spcPct val="107000"/>
                        </a:lnSpc>
                        <a:spcBef>
                          <a:spcPts val="0"/>
                        </a:spcBef>
                        <a:spcAft>
                          <a:spcPts val="0"/>
                        </a:spcAft>
                      </a:pPr>
                      <a:endParaRPr lang="en-US" sz="1200" b="0" kern="1200" dirty="0" smtClean="0">
                        <a:solidFill>
                          <a:schemeClr val="tx2"/>
                        </a:solidFill>
                        <a:effectLst/>
                        <a:latin typeface="+mn-lt"/>
                        <a:ea typeface="+mn-ea"/>
                        <a:cs typeface="+mn-cs"/>
                      </a:endParaRPr>
                    </a:p>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Organ transplant</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endParaRPr lang="en-US" sz="1200" b="1" kern="1200" dirty="0" smtClean="0">
                        <a:solidFill>
                          <a:schemeClr val="tx2"/>
                        </a:solidFill>
                        <a:effectLst/>
                        <a:latin typeface="+mn-lt"/>
                        <a:ea typeface="+mn-ea"/>
                        <a:cs typeface="+mn-cs"/>
                      </a:endParaRPr>
                    </a:p>
                    <a:p>
                      <a:pPr marL="0" marR="0" indent="0" algn="l" defTabSz="914400" rtl="0" eaLnBrk="1" fontAlgn="auto" latinLnBrk="0" hangingPunct="1">
                        <a:lnSpc>
                          <a:spcPct val="107000"/>
                        </a:lnSpc>
                        <a:spcBef>
                          <a:spcPts val="0"/>
                        </a:spcBef>
                        <a:spcAft>
                          <a:spcPts val="0"/>
                        </a:spcAft>
                        <a:buClrTx/>
                        <a:buSzTx/>
                        <a:buFontTx/>
                        <a:buNone/>
                        <a:tabLst/>
                        <a:defRPr/>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1"/>
                  </a:ext>
                </a:extLst>
              </a:tr>
              <a:tr h="545344">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Daily</a:t>
                      </a:r>
                      <a:r>
                        <a:rPr lang="en-US" sz="1200" b="0" kern="1200" baseline="0" dirty="0" smtClean="0">
                          <a:solidFill>
                            <a:schemeClr val="tx2"/>
                          </a:solidFill>
                          <a:effectLst/>
                          <a:latin typeface="+mn-lt"/>
                          <a:ea typeface="+mn-ea"/>
                          <a:cs typeface="+mn-cs"/>
                        </a:rPr>
                        <a:t> Cash on illness and accident admissions applicable after 3 days of admission up to 180 days </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  2,500 per day</a:t>
                      </a:r>
                      <a:endParaRPr lang="en-US" sz="1200" b="1" kern="1200" dirty="0">
                        <a:solidFill>
                          <a:schemeClr val="tx2"/>
                        </a:solidFill>
                        <a:effectLst/>
                        <a:latin typeface="+mn-lt"/>
                        <a:ea typeface="+mn-ea"/>
                        <a:cs typeface="+mn-cs"/>
                      </a:endParaRPr>
                    </a:p>
                  </a:txBody>
                  <a:tcPr marL="68580" marR="68580" marT="0" marB="0" anchor="ctr"/>
                </a:tc>
              </a:tr>
              <a:tr h="545344">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Emergency evacuation &amp; ambulance services</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2"/>
                  </a:ext>
                </a:extLst>
              </a:tr>
              <a:tr h="463639">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International emergency cover</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3"/>
                  </a:ext>
                </a:extLst>
              </a:tr>
              <a:tr h="522111">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Overseas</a:t>
                      </a:r>
                      <a:r>
                        <a:rPr lang="en-US" sz="1200" b="0" kern="1200" baseline="0" dirty="0" smtClean="0">
                          <a:solidFill>
                            <a:schemeClr val="tx2"/>
                          </a:solidFill>
                          <a:effectLst/>
                          <a:latin typeface="+mn-lt"/>
                          <a:ea typeface="+mn-ea"/>
                          <a:cs typeface="+mn-cs"/>
                        </a:rPr>
                        <a:t> Evacuation and Treatment</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tr>
              <a:tr h="721217">
                <a:tc>
                  <a:txBody>
                    <a:bodyPr/>
                    <a:lstStyle/>
                    <a:p>
                      <a:pPr marL="0" marR="0" algn="l">
                        <a:lnSpc>
                          <a:spcPct val="107000"/>
                        </a:lnSpc>
                        <a:spcBef>
                          <a:spcPts val="0"/>
                        </a:spcBef>
                        <a:spcAft>
                          <a:spcPts val="0"/>
                        </a:spcAft>
                      </a:pPr>
                      <a:r>
                        <a:rPr lang="en-US" sz="1200" b="0" kern="1200" dirty="0" smtClean="0">
                          <a:solidFill>
                            <a:schemeClr val="tx2"/>
                          </a:solidFill>
                          <a:effectLst/>
                          <a:latin typeface="+mn-lt"/>
                          <a:ea typeface="+mn-ea"/>
                          <a:cs typeface="+mn-cs"/>
                        </a:rPr>
                        <a:t>Rehabilitation cover</a:t>
                      </a:r>
                      <a:endParaRPr lang="en-US" sz="1200" b="0" kern="1200" dirty="0">
                        <a:solidFill>
                          <a:schemeClr val="tx2"/>
                        </a:solidFill>
                        <a:effectLst/>
                        <a:latin typeface="+mn-lt"/>
                        <a:ea typeface="+mn-ea"/>
                        <a:cs typeface="+mn-cs"/>
                      </a:endParaRP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 within 30 days of discharge up to a maximum of Ksh.30,000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6"/>
                  </a:ext>
                </a:extLst>
              </a:tr>
              <a:tr h="521492">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i="0" u="none" strike="noStrike" kern="1200" baseline="0" dirty="0" smtClean="0">
                          <a:solidFill>
                            <a:srgbClr val="002060"/>
                          </a:solidFill>
                          <a:latin typeface="+mn-lt"/>
                          <a:ea typeface="+mn-ea"/>
                          <a:cs typeface="+mn-cs"/>
                        </a:rPr>
                        <a:t>Home care service</a:t>
                      </a:r>
                    </a:p>
                    <a:p>
                      <a:pPr marL="0" marR="0" indent="0" algn="l" defTabSz="914400" rtl="0" eaLnBrk="1" fontAlgn="auto" latinLnBrk="0" hangingPunct="1">
                        <a:lnSpc>
                          <a:spcPct val="107000"/>
                        </a:lnSpc>
                        <a:spcBef>
                          <a:spcPts val="0"/>
                        </a:spcBef>
                        <a:spcAft>
                          <a:spcPts val="0"/>
                        </a:spcAft>
                        <a:buClrTx/>
                        <a:buSzTx/>
                        <a:buFontTx/>
                        <a:buNone/>
                        <a:tabLst/>
                        <a:defRPr/>
                      </a:pPr>
                      <a:r>
                        <a:rPr lang="en-US" sz="1200" b="1" i="0" u="none" strike="noStrike" kern="1200" baseline="0" dirty="0" smtClean="0">
                          <a:solidFill>
                            <a:schemeClr val="dk1"/>
                          </a:solidFill>
                          <a:latin typeface="+mn-lt"/>
                          <a:ea typeface="+mn-ea"/>
                          <a:cs typeface="+mn-cs"/>
                        </a:rPr>
                        <a:t>	</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covered</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0008"/>
                  </a:ext>
                </a:extLst>
              </a:tr>
              <a:tr h="611849">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i="0" u="none" strike="noStrike" kern="1200" baseline="0" dirty="0" smtClean="0">
                          <a:solidFill>
                            <a:srgbClr val="002060"/>
                          </a:solidFill>
                          <a:latin typeface="+mn-lt"/>
                          <a:ea typeface="+mn-ea"/>
                          <a:cs typeface="+mn-cs"/>
                        </a:rPr>
                        <a:t>Funeral expense</a:t>
                      </a:r>
                    </a:p>
                  </a:txBody>
                  <a:tcPr marL="68580" marR="68580" marT="0" marB="0" anchor="ctr"/>
                </a:tc>
                <a:tc>
                  <a:txBody>
                    <a:bodyPr/>
                    <a:lstStyle/>
                    <a:p>
                      <a:pPr marL="0" marR="0" algn="l" defTabSz="914400" rtl="0" eaLnBrk="1" latinLnBrk="0" hangingPunct="1">
                        <a:lnSpc>
                          <a:spcPct val="107000"/>
                        </a:lnSpc>
                        <a:spcBef>
                          <a:spcPts val="0"/>
                        </a:spcBef>
                        <a:spcAft>
                          <a:spcPts val="0"/>
                        </a:spcAft>
                      </a:pPr>
                      <a:r>
                        <a:rPr lang="en-US" sz="1200" b="1" kern="1200" dirty="0" smtClean="0">
                          <a:solidFill>
                            <a:schemeClr val="tx2"/>
                          </a:solidFill>
                          <a:effectLst/>
                          <a:latin typeface="+mn-lt"/>
                          <a:ea typeface="+mn-ea"/>
                          <a:cs typeface="+mn-cs"/>
                        </a:rPr>
                        <a:t>Ksh. 100,000</a:t>
                      </a:r>
                      <a:endParaRPr lang="en-US" sz="1200" b="1" kern="1200" dirty="0">
                        <a:solidFill>
                          <a:schemeClr val="tx2"/>
                        </a:solidFill>
                        <a:effectLst/>
                        <a:latin typeface="+mn-lt"/>
                        <a:ea typeface="+mn-ea"/>
                        <a:cs typeface="+mn-cs"/>
                      </a:endParaRPr>
                    </a:p>
                  </a:txBody>
                  <a:tcPr marL="68580" marR="68580" marT="0" marB="0" anchor="ctr"/>
                </a:tc>
                <a:extLst>
                  <a:ext uri="{0D108BD9-81ED-4DB2-BD59-A6C34878D82A}">
                    <a16:rowId xmlns:a16="http://schemas.microsoft.com/office/drawing/2014/main" xmlns="" val="1343922585"/>
                  </a:ext>
                </a:extLst>
              </a:tr>
            </a:tbl>
          </a:graphicData>
        </a:graphic>
      </p:graphicFrame>
    </p:spTree>
    <p:extLst>
      <p:ext uri="{BB962C8B-B14F-4D97-AF65-F5344CB8AC3E}">
        <p14:creationId xmlns:p14="http://schemas.microsoft.com/office/powerpoint/2010/main" val="36051576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i_presentation_template 05-18-201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2849</TotalTime>
  <Words>3279</Words>
  <Application>Microsoft Office PowerPoint</Application>
  <PresentationFormat>Widescreen</PresentationFormat>
  <Paragraphs>494</Paragraphs>
  <Slides>32</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32</vt:i4>
      </vt:variant>
    </vt:vector>
  </HeadingPairs>
  <TitlesOfParts>
    <vt:vector size="44" baseType="lpstr">
      <vt:lpstr>Arial</vt:lpstr>
      <vt:lpstr>Berlin Sans FB</vt:lpstr>
      <vt:lpstr>Berlin Sans FB Demi</vt:lpstr>
      <vt:lpstr>Calibri</vt:lpstr>
      <vt:lpstr>Calibri Light</vt:lpstr>
      <vt:lpstr>Century Gothic</vt:lpstr>
      <vt:lpstr>Times New Roman</vt:lpstr>
      <vt:lpstr>Trade Gothic LT Std</vt:lpstr>
      <vt:lpstr>Trebuchet MS</vt:lpstr>
      <vt:lpstr>Wingdings</vt:lpstr>
      <vt:lpstr>Office Theme</vt:lpstr>
      <vt:lpstr>ri_presentation_template 05-18-2017</vt:lpstr>
      <vt:lpstr>PowerPoint Presentation</vt:lpstr>
      <vt:lpstr>Our Journey</vt:lpstr>
      <vt:lpstr>About Us</vt:lpstr>
      <vt:lpstr>Our Products</vt:lpstr>
      <vt:lpstr>Membership</vt:lpstr>
      <vt:lpstr>Medical Service Providers</vt:lpstr>
      <vt:lpstr>Inpatient  Services</vt:lpstr>
      <vt:lpstr>PREMIER PLUS  MEDICAL COVER BENEFITS - INPATIENT</vt:lpstr>
      <vt:lpstr>….CONTINUATION PREMIER PLUS MEDICAL COVER BENEFITS- INPATIENT</vt:lpstr>
      <vt:lpstr>…Continuation PREMIER PLUS MEDICAL COVER BENEFITS- INPATIENT</vt:lpstr>
      <vt:lpstr>ADVANTAGE PLAN MEDICAL COVER BENEFITS - INPATIENT</vt:lpstr>
      <vt:lpstr>….CONTINUATON ADVANTAGE  MEDICAL COVER BENEFITS- INPATIENT</vt:lpstr>
      <vt:lpstr>…Continuation ADVANTAGE MEDICAL COVER BENEFITS- INPATIENT</vt:lpstr>
      <vt:lpstr>   Corporate Benefits</vt:lpstr>
      <vt:lpstr>…Continuation of Corp 1.5M benefits</vt:lpstr>
      <vt:lpstr>Outpatient services offered</vt:lpstr>
      <vt:lpstr>Annual Well Person Checks</vt:lpstr>
      <vt:lpstr>Annual Well Person Check-up</vt:lpstr>
      <vt:lpstr>How to Access Inpatient Services</vt:lpstr>
      <vt:lpstr>To Access Outpatient Services</vt:lpstr>
      <vt:lpstr>To Access Outpatient Services</vt:lpstr>
      <vt:lpstr>To Access Outpatient Services</vt:lpstr>
      <vt:lpstr>To Access Dental Services</vt:lpstr>
      <vt:lpstr>To Access Dental Services</vt:lpstr>
      <vt:lpstr>To Access Optical Services</vt:lpstr>
      <vt:lpstr>To Access Optical Services</vt:lpstr>
      <vt:lpstr>Value Added Benefits</vt:lpstr>
      <vt:lpstr> PREMIUM FINANCING</vt:lpstr>
      <vt:lpstr>Benefits of IPF</vt:lpstr>
      <vt:lpstr>Benefits to the Insured</vt:lpstr>
      <vt:lpstr>How To Contact Us</vt:lpstr>
      <vt:lpstr>THANK  YOU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Tom Mboya</cp:lastModifiedBy>
  <cp:revision>295</cp:revision>
  <dcterms:created xsi:type="dcterms:W3CDTF">2016-11-23T06:36:11Z</dcterms:created>
  <dcterms:modified xsi:type="dcterms:W3CDTF">2019-02-20T11:44:24Z</dcterms:modified>
</cp:coreProperties>
</file>